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43" r:id="rId3"/>
    <p:sldId id="268" r:id="rId4"/>
    <p:sldId id="265" r:id="rId5"/>
    <p:sldId id="266" r:id="rId6"/>
    <p:sldId id="344" r:id="rId7"/>
    <p:sldId id="346" r:id="rId8"/>
    <p:sldId id="275" r:id="rId9"/>
    <p:sldId id="258" r:id="rId10"/>
    <p:sldId id="259" r:id="rId11"/>
    <p:sldId id="260" r:id="rId12"/>
    <p:sldId id="261" r:id="rId13"/>
    <p:sldId id="262" r:id="rId14"/>
    <p:sldId id="345" r:id="rId15"/>
    <p:sldId id="347" r:id="rId16"/>
    <p:sldId id="264" r:id="rId17"/>
    <p:sldId id="270" r:id="rId18"/>
  </p:sldIdLst>
  <p:sldSz cx="9144000" cy="511175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552" autoAdjust="0"/>
  </p:normalViewPr>
  <p:slideViewPr>
    <p:cSldViewPr>
      <p:cViewPr varScale="1">
        <p:scale>
          <a:sx n="139" d="100"/>
          <a:sy n="139" d="100"/>
        </p:scale>
        <p:origin x="870" y="114"/>
      </p:cViewPr>
      <p:guideLst>
        <p:guide orient="horz" pos="161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rajan"/>
              </a:defRPr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rajan"/>
              </a:defRPr>
            </a:lvl1pPr>
          </a:lstStyle>
          <a:p>
            <a:fld id="{7F9F71EC-E0F1-449A-A441-C6DB2D0636A4}" type="datetimeFigureOut">
              <a:rPr lang="pl-PL" smtClean="0"/>
              <a:pPr/>
              <a:t>26.09.2024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63538" y="685800"/>
            <a:ext cx="61309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rajan"/>
              </a:defRPr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rajan"/>
              </a:defRPr>
            </a:lvl1pPr>
          </a:lstStyle>
          <a:p>
            <a:fld id="{61384876-AF36-4646-A53D-34BCE837F306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3663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rajan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rajan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rajan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rajan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rajan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384876-AF36-4646-A53D-34BCE837F306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0373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384876-AF36-4646-A53D-34BCE837F306}" type="slidenum">
              <a:rPr lang="pl-PL" smtClean="0"/>
              <a:pPr/>
              <a:t>16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08459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1587956"/>
            <a:ext cx="7772400" cy="109571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2896658"/>
            <a:ext cx="6400800" cy="130633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26.09.2024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26.09.2024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3284773"/>
            <a:ext cx="7772400" cy="10152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166578"/>
            <a:ext cx="7772400" cy="111819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26.09.2024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192742"/>
            <a:ext cx="4038600" cy="33735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192742"/>
            <a:ext cx="4038600" cy="33735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26.09.2024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144228"/>
            <a:ext cx="4040188" cy="47686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1621087"/>
            <a:ext cx="4040188" cy="29451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6" y="1144228"/>
            <a:ext cx="4041775" cy="47686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6" y="1621087"/>
            <a:ext cx="4041775" cy="29451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26.09.2024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26.09.2024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26.09.2024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1" y="203523"/>
            <a:ext cx="3008313" cy="86615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03524"/>
            <a:ext cx="5111750" cy="43627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1" y="1069682"/>
            <a:ext cx="3008313" cy="349657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26.09.2024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3578225"/>
            <a:ext cx="5486400" cy="4224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456744"/>
            <a:ext cx="5486400" cy="30670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4000655"/>
            <a:ext cx="5486400" cy="5999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26.09.2024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26.09.2024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04708"/>
            <a:ext cx="2057400" cy="4361553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04708"/>
            <a:ext cx="6019800" cy="4361553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26.09.2024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04707"/>
            <a:ext cx="8229600" cy="851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192742"/>
            <a:ext cx="8229600" cy="3373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4737836"/>
            <a:ext cx="2133600" cy="2721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rajan"/>
              </a:defRPr>
            </a:lvl1pPr>
          </a:lstStyle>
          <a:p>
            <a:fld id="{FD17FA3B-C404-4317-B0BC-953931111309}" type="datetimeFigureOut">
              <a:rPr lang="pl-PL" smtClean="0"/>
              <a:pPr/>
              <a:t>26.09.2024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4737836"/>
            <a:ext cx="2895600" cy="2721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rajan"/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4737836"/>
            <a:ext cx="2133600" cy="2721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rajan"/>
              </a:defRPr>
            </a:lvl1pPr>
          </a:lstStyle>
          <a:p>
            <a:fld id="{0931897F-8F23-433E-A660-EFF8D3EDA50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rajan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rajan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Trajan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rajan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rajan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rajan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bpz.uek.krakow.pl/studenci-przyjezdzajacy.html" TargetMode="External"/><Relationship Id="rId4" Type="http://schemas.openxmlformats.org/officeDocument/2006/relationships/hyperlink" Target="https://planzajec.uek.krakow.pl/en/index.php?typ=G&amp;grupa=*BPZ*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usosweb.uek.krakow.pl/" TargetMode="External"/><Relationship Id="rId7" Type="http://schemas.openxmlformats.org/officeDocument/2006/relationships/hyperlink" Target="https://ci-pomoc.uek.krakow.pl/en/student-en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studentIDnr@student.uek.krakow.pl" TargetMode="External"/><Relationship Id="rId5" Type="http://schemas.openxmlformats.org/officeDocument/2006/relationships/hyperlink" Target="https://reset.uek.krakow.pl/" TargetMode="External"/><Relationship Id="rId4" Type="http://schemas.openxmlformats.org/officeDocument/2006/relationships/hyperlink" Target="https://e-uczelnia.uek.krakow.pl/?lang=en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view.officeapps.live.com/op/view.aspx?src=https%3A%2F%2Fbpz.uek.krakow.pl%2Fckfinder%2Fuserfiles%2Ffiles%2FKRAKOW%2520UNIVERSITY%2520OF%2520ECONOMICS_update_for%2520incoming%2520students_update25_09_24(1).docx&amp;wdOrigin=BROWSELINK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usosweb.uek.krakow.pl/" TargetMode="External"/><Relationship Id="rId4" Type="http://schemas.openxmlformats.org/officeDocument/2006/relationships/hyperlink" Target="https://planzajec.uek.krakow.pl/en/index.php?typ=G&amp;grupa=*BPZ*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usosweb.uek.krakow.pl/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i-pomoc.uek.krakow.pl/en/" TargetMode="External"/><Relationship Id="rId4" Type="http://schemas.openxmlformats.org/officeDocument/2006/relationships/hyperlink" Target="https://reset.uek.krakow.pl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bon.uek.krakow.pl/a,6,psychological-consultation-in-english" TargetMode="External"/><Relationship Id="rId3" Type="http://schemas.openxmlformats.org/officeDocument/2006/relationships/hyperlink" Target="https://azs.uek.krakow.pl/" TargetMode="External"/><Relationship Id="rId7" Type="http://schemas.openxmlformats.org/officeDocument/2006/relationships/hyperlink" Target="https://bg.uek.krakow.pl/en/czytelnicy/podstawowe-informacje#item-1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g.uek.krakow.pl/?q=en" TargetMode="External"/><Relationship Id="rId5" Type="http://schemas.openxmlformats.org/officeDocument/2006/relationships/hyperlink" Target="https://cj.uek.krakow.pl/en/" TargetMode="External"/><Relationship Id="rId4" Type="http://schemas.openxmlformats.org/officeDocument/2006/relationships/hyperlink" Target="https://dominanta.uek.krakow.pl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lopolska.uw.gov.pl/default.aspx?page=Locations_of_foreigner_service_centres_in_Malopolska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mpk.krakow.pl/en/prices-of-tickets" TargetMode="External"/><Relationship Id="rId4" Type="http://schemas.openxmlformats.org/officeDocument/2006/relationships/hyperlink" Target="https://www.mpk.krakow.pl/pl/automaty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sl.nfz.gov.pl/GSL/GSL/POZ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gsl.nfz.gov.pl/GSL/GSL/Szpitale" TargetMode="External"/><Relationship Id="rId4" Type="http://schemas.openxmlformats.org/officeDocument/2006/relationships/hyperlink" Target="https://scanmed.pl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krasowsm@uek.krakow.pl" TargetMode="External"/><Relationship Id="rId5" Type="http://schemas.openxmlformats.org/officeDocument/2006/relationships/hyperlink" Target="mailto:jackowsj@uek.krakow.pl" TargetMode="External"/><Relationship Id="rId4" Type="http://schemas.openxmlformats.org/officeDocument/2006/relationships/hyperlink" Target="https://bpz.uek.krakow.pl/studenci-przyjezdzajacy.html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7" y="1523"/>
            <a:ext cx="9139003" cy="510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315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17149F-DEAE-8C1B-9AE0-75EA894DB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299" y="365631"/>
            <a:ext cx="3968748" cy="1214041"/>
          </a:xfrm>
        </p:spPr>
        <p:txBody>
          <a:bodyPr anchor="b">
            <a:normAutofit/>
          </a:bodyPr>
          <a:lstStyle/>
          <a:p>
            <a:endParaRPr lang="pl-PL" sz="3000" dirty="0"/>
          </a:p>
        </p:txBody>
      </p:sp>
      <p:pic>
        <p:nvPicPr>
          <p:cNvPr id="5" name="Symbol zastępczy zawartości 4" descr="Obraz zawierający na wolnym powietrzu, jesień, chmura, niebo&#10;&#10;Opis wygenerowany automatycznie">
            <a:extLst>
              <a:ext uri="{FF2B5EF4-FFF2-40B4-BE49-F238E27FC236}">
                <a16:creationId xmlns:a16="http://schemas.microsoft.com/office/drawing/2014/main" id="{4FFC676C-D47D-78E4-309A-4DC79AD991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0" r="1" b="1950"/>
          <a:stretch/>
        </p:blipFill>
        <p:spPr>
          <a:xfrm>
            <a:off x="1" y="1182"/>
            <a:ext cx="4571999" cy="5110568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400CB02F-E650-3488-622E-BF61516DE0F0}"/>
              </a:ext>
            </a:extLst>
          </p:cNvPr>
          <p:cNvSpPr txBox="1"/>
          <p:nvPr/>
        </p:nvSpPr>
        <p:spPr>
          <a:xfrm>
            <a:off x="4810379" y="2987923"/>
            <a:ext cx="37911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accent2">
                    <a:lumMod val="75000"/>
                  </a:schemeClr>
                </a:solidFill>
                <a:latin typeface="Poppins" panose="00000500000000000000" pitchFamily="2" charset="-18"/>
                <a:ea typeface="Lato" panose="020F0502020204030203" pitchFamily="34" charset="0"/>
                <a:cs typeface="Poppins" panose="00000500000000000000" pitchFamily="2" charset="-18"/>
              </a:rPr>
              <a:t>WELCOME TO KRAKOW UNIVERSITY OF ECONOMICS </a:t>
            </a:r>
          </a:p>
          <a:p>
            <a:pPr algn="ctr"/>
            <a:r>
              <a:rPr lang="pl-PL" sz="2000" b="1" dirty="0">
                <a:solidFill>
                  <a:schemeClr val="accent2">
                    <a:lumMod val="75000"/>
                  </a:schemeClr>
                </a:solidFill>
                <a:latin typeface="Poppins" panose="00000500000000000000" pitchFamily="2" charset="-18"/>
                <a:ea typeface="Lato" panose="020F0502020204030203" pitchFamily="34" charset="0"/>
                <a:cs typeface="Poppins" panose="00000500000000000000" pitchFamily="2" charset="-18"/>
              </a:rPr>
              <a:t>IN THE WINTER SEMESTER OF THE ACADEMIC YEAR 2024/25</a:t>
            </a:r>
          </a:p>
        </p:txBody>
      </p:sp>
      <p:pic>
        <p:nvPicPr>
          <p:cNvPr id="9" name="Symbol zastępczy zawartości 8" descr="Obraz zawierający symbol, logo, godło, Czcionka&#10;&#10;Opis wygenerowany automatycznie">
            <a:extLst>
              <a:ext uri="{FF2B5EF4-FFF2-40B4-BE49-F238E27FC236}">
                <a16:creationId xmlns:a16="http://schemas.microsoft.com/office/drawing/2014/main" id="{18F38409-D55D-D7BF-51F9-E2DDB54771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141" y="-412532"/>
            <a:ext cx="3121625" cy="3373437"/>
          </a:xfrm>
        </p:spPr>
      </p:pic>
    </p:spTree>
    <p:extLst>
      <p:ext uri="{BB962C8B-B14F-4D97-AF65-F5344CB8AC3E}">
        <p14:creationId xmlns:p14="http://schemas.microsoft.com/office/powerpoint/2010/main" val="3870641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8" y="1523"/>
            <a:ext cx="9139003" cy="5108703"/>
          </a:xfrm>
          <a:prstGeom prst="rect">
            <a:avLst/>
          </a:prstGeom>
        </p:spPr>
      </p:pic>
      <p:pic>
        <p:nvPicPr>
          <p:cNvPr id="3" name="Picture 5" descr="7">
            <a:extLst>
              <a:ext uri="{FF2B5EF4-FFF2-40B4-BE49-F238E27FC236}">
                <a16:creationId xmlns:a16="http://schemas.microsoft.com/office/drawing/2014/main" id="{B8D69A27-E50F-FE22-B9B3-65384ADFB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2670" y="1463675"/>
            <a:ext cx="4046220" cy="2694305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34CA1FEB-C176-3AA4-BF6E-04D3BA7F2EA4}"/>
              </a:ext>
            </a:extLst>
          </p:cNvPr>
          <p:cNvSpPr txBox="1"/>
          <p:nvPr/>
        </p:nvSpPr>
        <p:spPr>
          <a:xfrm>
            <a:off x="339896" y="953770"/>
            <a:ext cx="385817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altLang="en-US" sz="2000" b="1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KRAKÓW – THE CITY OF STUDENTS</a:t>
            </a:r>
          </a:p>
          <a:p>
            <a:endParaRPr lang="pl-PL" dirty="0">
              <a:latin typeface="Trajan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6A5886A-08E4-9417-1FC8-0DA85D579B92}"/>
              </a:ext>
            </a:extLst>
          </p:cNvPr>
          <p:cNvSpPr txBox="1"/>
          <p:nvPr/>
        </p:nvSpPr>
        <p:spPr>
          <a:xfrm>
            <a:off x="539552" y="2051819"/>
            <a:ext cx="378885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altLang="pl-PL" sz="2000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nearly</a:t>
            </a:r>
            <a:r>
              <a:rPr lang="pl-PL" altLang="pl-PL" sz="2000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 </a:t>
            </a:r>
            <a:r>
              <a:rPr lang="pl-PL" altLang="pl-PL" sz="2000" b="1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770 000</a:t>
            </a:r>
            <a:r>
              <a:rPr lang="pl-PL" altLang="pl-PL" sz="2000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 </a:t>
            </a:r>
            <a:r>
              <a:rPr lang="pl-PL" altLang="pl-PL" sz="2000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inhabitants</a:t>
            </a:r>
            <a:endParaRPr lang="pl-PL" altLang="pl-PL" sz="2000" dirty="0">
              <a:solidFill>
                <a:schemeClr val="accent2">
                  <a:lumMod val="75000"/>
                </a:schemeClr>
              </a:solidFill>
              <a:latin typeface="Trajan"/>
              <a:ea typeface="Lato" panose="020F0502020204030203" pitchFamily="34" charset="0"/>
              <a:cs typeface="Lato" panose="020F0502020204030203" pitchFamily="34" charset="0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altLang="pl-PL" sz="2000" b="1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23 </a:t>
            </a:r>
            <a:r>
              <a:rPr lang="pl-PL" altLang="pl-PL" sz="2000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higher</a:t>
            </a:r>
            <a:r>
              <a:rPr lang="pl-PL" altLang="pl-PL" sz="2000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 </a:t>
            </a:r>
            <a:r>
              <a:rPr lang="pl-PL" altLang="pl-PL" sz="2000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education</a:t>
            </a:r>
            <a:r>
              <a:rPr lang="pl-PL" altLang="pl-PL" sz="2000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 </a:t>
            </a:r>
            <a:r>
              <a:rPr lang="pl-PL" altLang="pl-PL" sz="2000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institutions</a:t>
            </a:r>
            <a:endParaRPr lang="pl-PL" altLang="pl-PL" sz="2000" dirty="0">
              <a:solidFill>
                <a:schemeClr val="accent2">
                  <a:lumMod val="75000"/>
                </a:schemeClr>
              </a:solidFill>
              <a:latin typeface="Trajan"/>
              <a:ea typeface="Lato" panose="020F0502020204030203" pitchFamily="34" charset="0"/>
              <a:cs typeface="Lato" panose="020F0502020204030203" pitchFamily="34" charset="0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altLang="pl-PL" sz="2000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over</a:t>
            </a:r>
            <a:r>
              <a:rPr lang="pl-PL" altLang="pl-PL" sz="2000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 </a:t>
            </a:r>
            <a:r>
              <a:rPr lang="pl-PL" altLang="pl-PL" sz="2000" b="1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1400</a:t>
            </a:r>
            <a:r>
              <a:rPr lang="pl-PL" altLang="pl-PL" sz="2000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 </a:t>
            </a:r>
            <a:r>
              <a:rPr lang="pl-PL" altLang="pl-PL" sz="2000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professors</a:t>
            </a:r>
            <a:endParaRPr lang="pl-PL" altLang="pl-PL" sz="2000" dirty="0">
              <a:solidFill>
                <a:schemeClr val="accent2">
                  <a:lumMod val="75000"/>
                </a:schemeClr>
              </a:solidFill>
              <a:latin typeface="Trajan"/>
              <a:ea typeface="Lato" panose="020F0502020204030203" pitchFamily="34" charset="0"/>
              <a:cs typeface="Lato" panose="020F0502020204030203" pitchFamily="34" charset="0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altLang="pl-PL" sz="2000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nearly</a:t>
            </a:r>
            <a:r>
              <a:rPr lang="pl-PL" altLang="pl-PL" sz="2000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 </a:t>
            </a:r>
            <a:r>
              <a:rPr lang="pl-PL" altLang="pl-PL" sz="2000" b="1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200 000</a:t>
            </a:r>
            <a:r>
              <a:rPr lang="pl-PL" altLang="pl-PL" sz="2000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 </a:t>
            </a:r>
            <a:r>
              <a:rPr lang="pl-PL" altLang="pl-PL" sz="2000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students</a:t>
            </a:r>
            <a:endParaRPr lang="pl-PL" altLang="pl-PL" sz="2000" dirty="0">
              <a:solidFill>
                <a:schemeClr val="accent2">
                  <a:lumMod val="75000"/>
                </a:schemeClr>
              </a:solidFill>
              <a:latin typeface="Trajan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pl-PL" dirty="0">
              <a:latin typeface="Trajan"/>
            </a:endParaRPr>
          </a:p>
        </p:txBody>
      </p:sp>
    </p:spTree>
    <p:extLst>
      <p:ext uri="{BB962C8B-B14F-4D97-AF65-F5344CB8AC3E}">
        <p14:creationId xmlns:p14="http://schemas.microsoft.com/office/powerpoint/2010/main" val="2639273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523"/>
            <a:ext cx="9139003" cy="5108703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109E083E-D2E8-60E8-4499-8C31F1EB3756}"/>
              </a:ext>
            </a:extLst>
          </p:cNvPr>
          <p:cNvSpPr txBox="1"/>
          <p:nvPr/>
        </p:nvSpPr>
        <p:spPr>
          <a:xfrm>
            <a:off x="1043608" y="1115715"/>
            <a:ext cx="590465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600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created</a:t>
            </a:r>
            <a:r>
              <a:rPr lang="pl-PL" sz="1600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in 1925 </a:t>
            </a:r>
            <a:r>
              <a:rPr lang="pl-PL" altLang="en-US" sz="1600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as</a:t>
            </a:r>
            <a:r>
              <a:rPr lang="pl-PL" altLang="en-US" sz="1600" b="1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 the High College of Commerce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altLang="en-US" sz="1600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transformed</a:t>
            </a:r>
            <a:r>
              <a:rPr lang="pl-PL" altLang="en-US" sz="1600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altLang="en-US" sz="1600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into</a:t>
            </a:r>
            <a:r>
              <a:rPr lang="pl-PL" altLang="en-US" sz="1600" b="1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 the </a:t>
            </a:r>
            <a:r>
              <a:rPr lang="pl-PL" altLang="en-US" sz="1600" b="1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Academy</a:t>
            </a:r>
            <a:r>
              <a:rPr lang="pl-PL" altLang="en-US" sz="1600" b="1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 of Commerce in 1938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altLang="en-US" sz="1600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became</a:t>
            </a:r>
            <a:r>
              <a:rPr lang="pl-PL" altLang="en-US" sz="1600" b="1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 Krakow University of </a:t>
            </a:r>
            <a:r>
              <a:rPr lang="pl-PL" altLang="en-US" sz="1600" b="1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Economics</a:t>
            </a:r>
            <a:r>
              <a:rPr lang="pl-PL" altLang="en-US" sz="1600" b="1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 in 2007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altLang="en-US" sz="1600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is</a:t>
            </a:r>
            <a:r>
              <a:rPr lang="pl-PL" altLang="en-US" sz="1600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one of the five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 Polish public economics universities</a:t>
            </a:r>
            <a:endParaRPr lang="pl-PL" sz="1600" dirty="0">
              <a:solidFill>
                <a:schemeClr val="accent2">
                  <a:lumMod val="75000"/>
                </a:schemeClr>
              </a:solidFill>
              <a:latin typeface="Trajan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altLang="en-US" sz="1600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is</a:t>
            </a:r>
            <a:r>
              <a:rPr lang="pl-PL" altLang="en-US" sz="1600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altLang="en-US" sz="1600" b="1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the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biggest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 university of economic sciences in Poland</a:t>
            </a:r>
            <a:endParaRPr lang="pl-PL" sz="1600" dirty="0">
              <a:solidFill>
                <a:schemeClr val="accent2">
                  <a:lumMod val="75000"/>
                </a:schemeClr>
              </a:solidFill>
              <a:latin typeface="Trajan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altLang="en-US" sz="1600" b="1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3rd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 largest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600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univers</a:t>
            </a:r>
            <a:r>
              <a:rPr lang="pl-PL" altLang="en-US" sz="1600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ity</a:t>
            </a:r>
            <a:r>
              <a:rPr lang="pl-PL" altLang="en-US" sz="1600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in Kraków</a:t>
            </a:r>
            <a:endParaRPr lang="pl-PL" sz="1600" dirty="0">
              <a:solidFill>
                <a:schemeClr val="accent2">
                  <a:lumMod val="75000"/>
                </a:schemeClr>
              </a:solidFill>
              <a:latin typeface="Trajan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altLang="pl-PL" sz="1600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about</a:t>
            </a:r>
            <a:r>
              <a:rPr lang="en-US" altLang="pl-PL" sz="1600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 </a:t>
            </a:r>
            <a:r>
              <a:rPr lang="pl-PL" altLang="pl-PL" sz="1600" b="1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15 </a:t>
            </a:r>
            <a:r>
              <a:rPr lang="en-US" altLang="pl-PL" sz="1600" b="1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000</a:t>
            </a:r>
            <a:r>
              <a:rPr lang="en-US" altLang="pl-PL" sz="1600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 students</a:t>
            </a:r>
            <a:endParaRPr lang="pl-PL" altLang="pl-PL" sz="1600" dirty="0">
              <a:solidFill>
                <a:schemeClr val="accent2">
                  <a:lumMod val="75000"/>
                </a:schemeClr>
              </a:solidFill>
              <a:latin typeface="Trajan"/>
              <a:ea typeface="Lato" panose="020F0502020204030203" pitchFamily="34" charset="0"/>
              <a:cs typeface="Lato" panose="020F0502020204030203" pitchFamily="34" charset="0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altLang="pl-PL" sz="1600" b="1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main</a:t>
            </a:r>
            <a:r>
              <a:rPr lang="pl-PL" altLang="pl-PL" sz="1600" b="1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 campus</a:t>
            </a:r>
            <a:r>
              <a:rPr lang="pl-PL" altLang="pl-PL" sz="1600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 in the </a:t>
            </a:r>
            <a:r>
              <a:rPr lang="pl-PL" altLang="pl-PL" sz="1600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centre</a:t>
            </a:r>
            <a:r>
              <a:rPr lang="pl-PL" altLang="pl-PL" sz="1600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  <a:sym typeface="+mn-ea"/>
              </a:rPr>
              <a:t> of Kraków</a:t>
            </a:r>
            <a:endParaRPr lang="pl-PL" altLang="pl-PL" sz="1600" dirty="0">
              <a:solidFill>
                <a:schemeClr val="accent2">
                  <a:lumMod val="75000"/>
                </a:schemeClr>
              </a:solidFill>
              <a:latin typeface="Trajan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pl-PL" dirty="0">
              <a:latin typeface="Trajan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0997B76-E38F-29D6-8C02-93CA8E4DBC4E}"/>
              </a:ext>
            </a:extLst>
          </p:cNvPr>
          <p:cNvSpPr txBox="1"/>
          <p:nvPr/>
        </p:nvSpPr>
        <p:spPr>
          <a:xfrm>
            <a:off x="1532644" y="161375"/>
            <a:ext cx="607371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KEY FACT </a:t>
            </a:r>
            <a:r>
              <a:rPr lang="pl-PL" altLang="en-US" sz="2000" b="1" dirty="0">
                <a:solidFill>
                  <a:schemeClr val="accent2">
                    <a:lumMod val="75000"/>
                  </a:schemeClr>
                </a:solidFill>
                <a:latin typeface="Trajan"/>
                <a:ea typeface="Lato" panose="020F0502020204030203" pitchFamily="34" charset="0"/>
                <a:cs typeface="Lato" panose="020F0502020204030203" pitchFamily="34" charset="0"/>
              </a:rPr>
              <a:t>ABOUT KRAKOW UNIVERSITY OF ECONOMICS</a:t>
            </a:r>
          </a:p>
          <a:p>
            <a:endParaRPr lang="pl-PL" altLang="en-US" sz="1800" b="1" dirty="0">
              <a:solidFill>
                <a:srgbClr val="366F51"/>
              </a:solidFill>
              <a:latin typeface="Trajan"/>
              <a:cs typeface="Calibri" panose="020F0502020204030204" charset="0"/>
            </a:endParaRPr>
          </a:p>
          <a:p>
            <a:endParaRPr lang="pl-PL" dirty="0">
              <a:latin typeface="Trajan"/>
            </a:endParaRPr>
          </a:p>
        </p:txBody>
      </p:sp>
    </p:spTree>
    <p:extLst>
      <p:ext uri="{BB962C8B-B14F-4D97-AF65-F5344CB8AC3E}">
        <p14:creationId xmlns:p14="http://schemas.microsoft.com/office/powerpoint/2010/main" val="1072258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8" y="1523"/>
            <a:ext cx="9139003" cy="5108703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BB4BFF7D-401B-E4BB-F4FD-26C76BF63180}"/>
              </a:ext>
            </a:extLst>
          </p:cNvPr>
          <p:cNvSpPr txBox="1"/>
          <p:nvPr/>
        </p:nvSpPr>
        <p:spPr>
          <a:xfrm>
            <a:off x="1043608" y="247105"/>
            <a:ext cx="676819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UNIVERSITY AUTHORITIES </a:t>
            </a:r>
            <a:r>
              <a:rPr lang="pl-PL" altLang="en-US" sz="20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PAST &amp; PRESENT RECTOR</a:t>
            </a:r>
          </a:p>
          <a:p>
            <a:endParaRPr lang="pl-PL" dirty="0">
              <a:latin typeface="Trajan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1649C34-62D4-BD98-D1E2-55E4DE9EB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1115715"/>
            <a:ext cx="2005758" cy="265199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04A028B-1B03-4333-2D0B-38514E43D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3188" y="1121471"/>
            <a:ext cx="2374026" cy="264708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EDEA950C-DBD0-8C3D-7023-5D96C6AAEDB7}"/>
              </a:ext>
            </a:extLst>
          </p:cNvPr>
          <p:cNvSpPr txBox="1"/>
          <p:nvPr/>
        </p:nvSpPr>
        <p:spPr>
          <a:xfrm>
            <a:off x="1460423" y="3854190"/>
            <a:ext cx="20136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altLang="en-US" sz="16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Prof. Arnold </a:t>
            </a:r>
            <a:r>
              <a:rPr lang="pl-PL" altLang="en-US" sz="1600" dirty="0" err="1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Bolland</a:t>
            </a:r>
            <a:br>
              <a:rPr lang="pl-PL" altLang="en-US" sz="16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altLang="en-US" sz="16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First </a:t>
            </a:r>
            <a:r>
              <a:rPr lang="pl-PL" altLang="en-US" sz="1600" dirty="0" err="1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Rector</a:t>
            </a:r>
            <a:r>
              <a:rPr lang="pl-PL" altLang="en-US" sz="16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06B34F3-B228-3588-BAE2-054AC83FCB49}"/>
              </a:ext>
            </a:extLst>
          </p:cNvPr>
          <p:cNvSpPr txBox="1"/>
          <p:nvPr/>
        </p:nvSpPr>
        <p:spPr>
          <a:xfrm>
            <a:off x="4932041" y="3872747"/>
            <a:ext cx="33634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6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Dr hab. Bernard Ziębicki, prof. UEK</a:t>
            </a:r>
          </a:p>
          <a:p>
            <a:pPr algn="ctr"/>
            <a:r>
              <a:rPr lang="pl-PL" sz="16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sz="1600" dirty="0" err="1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Present</a:t>
            </a:r>
            <a:r>
              <a:rPr lang="pl-PL" sz="16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sz="1600" dirty="0" err="1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Rector</a:t>
            </a:r>
            <a:endParaRPr lang="pl-PL" sz="1600" dirty="0">
              <a:solidFill>
                <a:schemeClr val="accent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43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8" y="1523"/>
            <a:ext cx="9139003" cy="5108703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BB4BFF7D-401B-E4BB-F4FD-26C76BF63180}"/>
              </a:ext>
            </a:extLst>
          </p:cNvPr>
          <p:cNvSpPr txBox="1"/>
          <p:nvPr/>
        </p:nvSpPr>
        <p:spPr>
          <a:xfrm>
            <a:off x="1022509" y="179611"/>
            <a:ext cx="7869971" cy="4440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accent2">
                    <a:lumMod val="75000"/>
                  </a:schemeClr>
                </a:solidFill>
                <a:latin typeface="Trajan"/>
              </a:rPr>
              <a:t>ACADEMIC CALENDAR </a:t>
            </a:r>
            <a:r>
              <a:rPr lang="en-GB" sz="2000" b="1" kern="100" dirty="0">
                <a:solidFill>
                  <a:schemeClr val="accent2">
                    <a:lumMod val="75000"/>
                  </a:schemeClr>
                </a:solidFill>
                <a:effectLst/>
                <a:latin typeface="Trajan"/>
                <a:ea typeface="Calibri" panose="020F0502020204030204" pitchFamily="34" charset="0"/>
                <a:cs typeface="Calibri-Bold"/>
              </a:rPr>
              <a:t>WINTER SEMESTER</a:t>
            </a:r>
            <a:r>
              <a:rPr lang="pl-PL" sz="2000" b="1" kern="100" dirty="0">
                <a:solidFill>
                  <a:schemeClr val="accent2">
                    <a:lumMod val="75000"/>
                  </a:schemeClr>
                </a:solidFill>
                <a:effectLst/>
                <a:latin typeface="Trajan"/>
                <a:ea typeface="Calibri" panose="020F0502020204030204" pitchFamily="34" charset="0"/>
                <a:cs typeface="Calibri-Bold"/>
              </a:rPr>
              <a:t> </a:t>
            </a:r>
            <a:r>
              <a:rPr lang="pl-PL" sz="2000" b="1" dirty="0">
                <a:solidFill>
                  <a:schemeClr val="accent2">
                    <a:lumMod val="75000"/>
                  </a:schemeClr>
                </a:solidFill>
                <a:latin typeface="Trajan"/>
              </a:rPr>
              <a:t>2024/25</a:t>
            </a:r>
          </a:p>
          <a:p>
            <a:pPr algn="ctr"/>
            <a:endParaRPr lang="pl-PL" sz="2000" b="1" kern="100" dirty="0">
              <a:solidFill>
                <a:schemeClr val="accent2">
                  <a:lumMod val="75000"/>
                </a:schemeClr>
              </a:solidFill>
              <a:effectLst/>
              <a:latin typeface="Trajan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GB" sz="2000" kern="100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Orientation Week: September 23 – September 29, 2024</a:t>
            </a:r>
            <a:endParaRPr lang="pl-PL" sz="2000" kern="1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GB" sz="2000" kern="100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Enrolment for courses: October </a:t>
            </a:r>
            <a:r>
              <a:rPr lang="pl-PL" sz="2000" kern="100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2000" kern="100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October 11, 2024</a:t>
            </a:r>
            <a:endParaRPr lang="pl-PL" sz="2000" kern="1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GB" sz="2000" kern="100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First day of classes: October 1, 2024</a:t>
            </a:r>
            <a:endParaRPr lang="pl-PL" sz="2000" kern="1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GB" sz="2000" kern="100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Christmas/New Year’s break: December 23, 2024 – January 6, 2025</a:t>
            </a:r>
            <a:endParaRPr lang="pl-PL" sz="2000" kern="1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pl-PL" sz="2000" kern="100" dirty="0" err="1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Examination</a:t>
            </a:r>
            <a:r>
              <a:rPr lang="pl-PL" sz="2000" kern="100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000" kern="100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pl-PL" sz="2000" kern="100" dirty="0" err="1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ession</a:t>
            </a:r>
            <a:r>
              <a:rPr lang="pl-PL" sz="2000" kern="100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January 27 - </a:t>
            </a:r>
            <a:r>
              <a:rPr lang="pl-PL" sz="2000" kern="100" dirty="0" err="1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February</a:t>
            </a:r>
            <a:r>
              <a:rPr lang="pl-PL" sz="2000" kern="100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9, 2025</a:t>
            </a:r>
            <a:endParaRPr lang="pl-PL" sz="2000" kern="1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pl-PL" sz="2000" kern="100" dirty="0" err="1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Retake</a:t>
            </a:r>
            <a:r>
              <a:rPr lang="pl-PL" sz="2000" kern="100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000" kern="100" dirty="0" err="1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examination</a:t>
            </a:r>
            <a:r>
              <a:rPr lang="pl-PL" sz="2000" kern="100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000" kern="100" dirty="0" err="1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session</a:t>
            </a:r>
            <a:r>
              <a:rPr lang="pl-PL" sz="2000" kern="100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l-PL" sz="2000" kern="100" dirty="0" err="1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February</a:t>
            </a:r>
            <a:r>
              <a:rPr lang="pl-PL" sz="2000" kern="100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17 - 23, 2025</a:t>
            </a:r>
            <a:endParaRPr lang="pl-PL" sz="2000" kern="1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GB" sz="2000" kern="100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Additional days off: October 2, 2024 (New Academic Year Inauguration)</a:t>
            </a:r>
            <a:endParaRPr lang="pl-PL" sz="2000" kern="1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GB" sz="2000" kern="100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Transcript of Records: by end of March 2025</a:t>
            </a:r>
            <a:endParaRPr lang="pl-PL" sz="2000" kern="1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>
              <a:latin typeface="Trajan"/>
            </a:endParaRPr>
          </a:p>
        </p:txBody>
      </p:sp>
    </p:spTree>
    <p:extLst>
      <p:ext uri="{BB962C8B-B14F-4D97-AF65-F5344CB8AC3E}">
        <p14:creationId xmlns:p14="http://schemas.microsoft.com/office/powerpoint/2010/main" val="2569682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39003" cy="5108703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BB4BFF7D-401B-E4BB-F4FD-26C76BF63180}"/>
              </a:ext>
            </a:extLst>
          </p:cNvPr>
          <p:cNvSpPr txBox="1"/>
          <p:nvPr/>
        </p:nvSpPr>
        <p:spPr>
          <a:xfrm>
            <a:off x="755576" y="899691"/>
            <a:ext cx="78699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2000" b="1" kern="100" dirty="0">
              <a:solidFill>
                <a:schemeClr val="accent2">
                  <a:lumMod val="75000"/>
                </a:schemeClr>
              </a:solidFill>
              <a:latin typeface="Trajan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pl-PL" sz="2000" b="1" dirty="0">
              <a:solidFill>
                <a:schemeClr val="accent2">
                  <a:lumMod val="75000"/>
                </a:schemeClr>
              </a:solidFill>
              <a:latin typeface="Trajan"/>
            </a:endParaRPr>
          </a:p>
          <a:p>
            <a:pPr algn="ctr"/>
            <a:r>
              <a:rPr lang="pl-PL" sz="2000" b="1" dirty="0">
                <a:solidFill>
                  <a:schemeClr val="accent2">
                    <a:lumMod val="75000"/>
                  </a:schemeClr>
                </a:solidFill>
                <a:latin typeface="Trajan"/>
              </a:rPr>
              <a:t>INTERCULTURAL COMMUNICATION LECTURE</a:t>
            </a:r>
          </a:p>
          <a:p>
            <a:pPr algn="ctr"/>
            <a:endParaRPr lang="pl-PL" sz="2000" b="1" kern="100" dirty="0">
              <a:solidFill>
                <a:schemeClr val="accent2">
                  <a:lumMod val="75000"/>
                </a:schemeClr>
              </a:solidFill>
              <a:latin typeface="Trajan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l-PL" sz="2000" b="1" kern="100" dirty="0">
                <a:solidFill>
                  <a:schemeClr val="accent2">
                    <a:lumMod val="75000"/>
                  </a:schemeClr>
                </a:solidFill>
                <a:latin typeface="Trajan"/>
                <a:ea typeface="Calibri" panose="020F0502020204030204" pitchFamily="34" charset="0"/>
                <a:cs typeface="Times New Roman" panose="02020603050405020304" pitchFamily="18" charset="0"/>
              </a:rPr>
              <a:t>TUESDAY 24.09.2024 </a:t>
            </a:r>
          </a:p>
          <a:p>
            <a:pPr algn="ctr"/>
            <a:r>
              <a:rPr lang="pl-PL" sz="2000" b="1" kern="100" dirty="0">
                <a:solidFill>
                  <a:schemeClr val="accent2">
                    <a:lumMod val="75000"/>
                  </a:schemeClr>
                </a:solidFill>
                <a:latin typeface="Trajan"/>
                <a:ea typeface="Calibri" panose="020F0502020204030204" pitchFamily="34" charset="0"/>
                <a:cs typeface="Times New Roman" panose="02020603050405020304" pitchFamily="18" charset="0"/>
              </a:rPr>
              <a:t>12:15 -14:00</a:t>
            </a:r>
          </a:p>
          <a:p>
            <a:pPr algn="ctr"/>
            <a:r>
              <a:rPr lang="pl-PL" sz="2000" b="1" kern="100" dirty="0">
                <a:solidFill>
                  <a:schemeClr val="accent2">
                    <a:lumMod val="75000"/>
                  </a:schemeClr>
                </a:solidFill>
                <a:latin typeface="Trajan"/>
                <a:ea typeface="Calibri" panose="020F0502020204030204" pitchFamily="34" charset="0"/>
                <a:cs typeface="Times New Roman" panose="02020603050405020304" pitchFamily="18" charset="0"/>
              </a:rPr>
              <a:t>Dr Anna Prokop-</a:t>
            </a:r>
            <a:r>
              <a:rPr lang="pl-PL" sz="2000" b="1" kern="100" dirty="0" err="1">
                <a:solidFill>
                  <a:schemeClr val="accent2">
                    <a:lumMod val="75000"/>
                  </a:schemeClr>
                </a:solidFill>
                <a:latin typeface="Trajan"/>
                <a:ea typeface="Calibri" panose="020F0502020204030204" pitchFamily="34" charset="0"/>
                <a:cs typeface="Times New Roman" panose="02020603050405020304" pitchFamily="18" charset="0"/>
              </a:rPr>
              <a:t>Dorner</a:t>
            </a:r>
            <a:endParaRPr lang="pl-PL" sz="2000" b="1" kern="100" dirty="0">
              <a:solidFill>
                <a:schemeClr val="accent2">
                  <a:lumMod val="75000"/>
                </a:schemeClr>
              </a:solidFill>
              <a:latin typeface="Trajan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l-PL" sz="2000" b="1" i="0" dirty="0">
                <a:solidFill>
                  <a:schemeClr val="accent2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ROOM S7, BLD. S</a:t>
            </a:r>
            <a:endParaRPr lang="pl-PL" sz="2000" b="1" kern="100" dirty="0">
              <a:solidFill>
                <a:schemeClr val="accent2">
                  <a:lumMod val="75000"/>
                </a:schemeClr>
              </a:solidFill>
              <a:effectLst/>
              <a:latin typeface="Trajan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134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661670" y="570230"/>
            <a:ext cx="3550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en-US" sz="2800" b="1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Who</a:t>
            </a:r>
            <a:r>
              <a:rPr lang="pl-PL" altLang="en-US" sz="2800" b="1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</a:t>
            </a:r>
            <a:r>
              <a:rPr lang="pl-PL" altLang="en-US" sz="2800" b="1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will</a:t>
            </a:r>
            <a:r>
              <a:rPr lang="pl-PL" altLang="en-US" sz="2800" b="1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</a:t>
            </a:r>
            <a:r>
              <a:rPr lang="pl-PL" altLang="en-US" sz="2800" b="1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you</a:t>
            </a:r>
            <a:r>
              <a:rPr lang="pl-PL" altLang="en-US" sz="2800" b="1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</a:t>
            </a:r>
            <a:r>
              <a:rPr lang="pl-PL" altLang="en-US" sz="2800" b="1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contact</a:t>
            </a:r>
            <a:r>
              <a:rPr lang="pl-PL" altLang="en-US" sz="2800" b="1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?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-468560" y="3856210"/>
            <a:ext cx="596455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altLang="en-US" sz="1600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International Students </a:t>
            </a:r>
            <a:r>
              <a:rPr lang="pl-PL" altLang="en-US" sz="1600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Coordinators</a:t>
            </a:r>
            <a:endParaRPr lang="pl-PL" altLang="en-US" sz="1600" dirty="0">
              <a:solidFill>
                <a:schemeClr val="accent2">
                  <a:lumMod val="75000"/>
                </a:schemeClr>
              </a:solidFill>
              <a:latin typeface="Trajan"/>
              <a:cs typeface="Calibri" panose="020F0502020204030204" charset="0"/>
            </a:endParaRPr>
          </a:p>
          <a:p>
            <a:pPr algn="ctr"/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Room 1.3, ground floor, Str</a:t>
            </a:r>
            <a:r>
              <a:rPr lang="pl-PL" sz="1600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óżó</a:t>
            </a:r>
            <a:r>
              <a:rPr lang="en-US" sz="1600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wka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building</a:t>
            </a:r>
          </a:p>
          <a:p>
            <a:pPr algn="ctr"/>
            <a:endParaRPr lang="pl-PL" altLang="en-US" b="1" dirty="0">
              <a:solidFill>
                <a:schemeClr val="accent2">
                  <a:lumMod val="75000"/>
                </a:schemeClr>
              </a:solidFill>
              <a:latin typeface="Trajan"/>
              <a:cs typeface="Calibri" panose="020F0502020204030204" charset="0"/>
            </a:endParaRPr>
          </a:p>
        </p:txBody>
      </p:sp>
      <p:pic>
        <p:nvPicPr>
          <p:cNvPr id="9" name="Picture 8" descr="p.jackowsk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569" y="1166441"/>
            <a:ext cx="1663700" cy="2510790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5161280" y="3265805"/>
            <a:ext cx="20878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altLang="en-US" b="1" i="1" dirty="0">
                <a:solidFill>
                  <a:schemeClr val="bg1"/>
                </a:solidFill>
                <a:latin typeface="Trajan"/>
                <a:cs typeface="Calibri" panose="020F0502020204030204" charset="0"/>
              </a:rPr>
              <a:t>Karolina Kudla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645749" y="3421658"/>
            <a:ext cx="21297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altLang="en-US" sz="1200" b="1" i="1" dirty="0">
                <a:solidFill>
                  <a:schemeClr val="bg1"/>
                </a:solidFill>
                <a:latin typeface="Trajan"/>
                <a:cs typeface="Calibri" panose="020F0502020204030204" charset="0"/>
              </a:rPr>
              <a:t>Joanna Jackowska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4308" y="1174599"/>
            <a:ext cx="1584176" cy="2502632"/>
          </a:xfrm>
          <a:prstGeom prst="rect">
            <a:avLst/>
          </a:prstGeom>
        </p:spPr>
      </p:pic>
      <p:sp>
        <p:nvSpPr>
          <p:cNvPr id="12" name="pole tekstowe 11"/>
          <p:cNvSpPr txBox="1"/>
          <p:nvPr/>
        </p:nvSpPr>
        <p:spPr>
          <a:xfrm>
            <a:off x="2868249" y="3401165"/>
            <a:ext cx="2245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i="1" dirty="0">
                <a:solidFill>
                  <a:schemeClr val="bg1"/>
                </a:solidFill>
                <a:latin typeface="Trajan"/>
                <a:cs typeface="Calibri" panose="020F0502020204030204" charset="0"/>
              </a:rPr>
              <a:t>Magdalena</a:t>
            </a:r>
            <a:r>
              <a:rPr lang="pl-PL" sz="1200" dirty="0">
                <a:solidFill>
                  <a:schemeClr val="bg1"/>
                </a:solidFill>
                <a:latin typeface="Trajan"/>
              </a:rPr>
              <a:t> </a:t>
            </a:r>
            <a:r>
              <a:rPr lang="pl-PL" sz="1200" b="1" i="1" dirty="0">
                <a:solidFill>
                  <a:schemeClr val="bg1"/>
                </a:solidFill>
                <a:latin typeface="Trajan"/>
                <a:cs typeface="Calibri" panose="020F0502020204030204" charset="0"/>
              </a:rPr>
              <a:t>Krasowska</a:t>
            </a:r>
          </a:p>
        </p:txBody>
      </p:sp>
      <p:pic>
        <p:nvPicPr>
          <p:cNvPr id="7" name="Obraz 6" descr="Obraz zawierający na wolnym powietrzu, budynek, okno, drzewo&#10;&#10;Opis wygenerowany automatycznie">
            <a:extLst>
              <a:ext uri="{FF2B5EF4-FFF2-40B4-BE49-F238E27FC236}">
                <a16:creationId xmlns:a16="http://schemas.microsoft.com/office/drawing/2014/main" id="{373CAA51-7F89-84ED-3D3D-92E38F8B74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721" y="0"/>
            <a:ext cx="4360279" cy="511175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8" y="1523"/>
            <a:ext cx="9139003" cy="5108703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63EA22F0-DB75-DC44-3582-E8045FD8A190}"/>
              </a:ext>
            </a:extLst>
          </p:cNvPr>
          <p:cNvSpPr txBox="1"/>
          <p:nvPr/>
        </p:nvSpPr>
        <p:spPr>
          <a:xfrm>
            <a:off x="251520" y="755675"/>
            <a:ext cx="422955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altLang="en-US" sz="2000" b="1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COURSE CHOICE &amp; SCHEDULE</a:t>
            </a:r>
          </a:p>
          <a:p>
            <a:pPr algn="ctr"/>
            <a:endParaRPr lang="pl-PL" altLang="en-US" sz="2000" b="1" dirty="0">
              <a:solidFill>
                <a:schemeClr val="accent2">
                  <a:lumMod val="75000"/>
                </a:schemeClr>
              </a:solidFill>
              <a:latin typeface="Trajan"/>
              <a:cs typeface="Calibri" panose="020F0502020204030204" charset="0"/>
            </a:endParaRPr>
          </a:p>
          <a:p>
            <a:pPr algn="ctr"/>
            <a:endParaRPr lang="pl-PL" altLang="en-US" b="1" dirty="0">
              <a:solidFill>
                <a:schemeClr val="accent2">
                  <a:lumMod val="75000"/>
                </a:schemeClr>
              </a:solidFill>
              <a:latin typeface="Trajan"/>
              <a:cs typeface="Calibri" panose="020F0502020204030204" charset="0"/>
            </a:endParaRPr>
          </a:p>
          <a:p>
            <a:pPr algn="ctr"/>
            <a:r>
              <a:rPr lang="pl-PL" altLang="en-US" sz="1800" b="1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The schedule </a:t>
            </a:r>
            <a:r>
              <a:rPr lang="pl-PL" altLang="en-US" sz="1800" b="1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will</a:t>
            </a:r>
            <a:r>
              <a:rPr lang="pl-PL" altLang="en-US" sz="1800" b="1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</a:t>
            </a:r>
            <a:r>
              <a:rPr lang="pl-PL" altLang="en-US" sz="1800" b="1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appear</a:t>
            </a:r>
            <a:r>
              <a:rPr lang="pl-PL" altLang="en-US" sz="1800" b="1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on </a:t>
            </a:r>
            <a:r>
              <a:rPr lang="pl-PL" altLang="en-US" sz="1800" b="1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our</a:t>
            </a:r>
            <a:r>
              <a:rPr lang="pl-PL" altLang="en-US" sz="1800" b="1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</a:t>
            </a:r>
            <a:r>
              <a:rPr lang="pl-PL" altLang="en-US" sz="1800" b="1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website</a:t>
            </a:r>
            <a:r>
              <a:rPr lang="pl-PL" altLang="en-US" sz="1800" b="1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</a:t>
            </a:r>
            <a:r>
              <a:rPr lang="pl-PL" altLang="en-US" sz="1800" b="1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during</a:t>
            </a:r>
            <a:r>
              <a:rPr lang="pl-PL" altLang="en-US" sz="1800" b="1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the </a:t>
            </a:r>
            <a:r>
              <a:rPr lang="pl-PL" altLang="en-US" sz="1800" b="1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Orientation</a:t>
            </a:r>
            <a:r>
              <a:rPr lang="pl-PL" altLang="en-US" sz="1800" b="1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Week (24.09.2024):</a:t>
            </a:r>
          </a:p>
          <a:p>
            <a:pPr algn="ctr"/>
            <a:r>
              <a:rPr lang="pl-PL" b="1" dirty="0">
                <a:hlinkClick r:id="rId4"/>
              </a:rPr>
              <a:t>Plan zajęć UEK</a:t>
            </a:r>
            <a:endParaRPr lang="pl-PL" b="1" dirty="0"/>
          </a:p>
          <a:p>
            <a:pPr algn="ctr"/>
            <a:endParaRPr lang="pl-PL" b="1" dirty="0">
              <a:solidFill>
                <a:schemeClr val="accent2">
                  <a:lumMod val="75000"/>
                </a:schemeClr>
              </a:solidFill>
              <a:latin typeface="Trajan"/>
              <a:cs typeface="Calibri" panose="020F0502020204030204" charset="0"/>
            </a:endParaRPr>
          </a:p>
          <a:p>
            <a:pPr algn="ctr"/>
            <a:r>
              <a:rPr lang="pl-PL" b="1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  The </a:t>
            </a:r>
            <a:r>
              <a:rPr lang="pl-PL" b="1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updated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</a:t>
            </a:r>
            <a:r>
              <a:rPr lang="pl-PL" b="1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course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list </a:t>
            </a:r>
            <a:r>
              <a:rPr lang="pl-PL" b="1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is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</a:t>
            </a:r>
            <a:r>
              <a:rPr lang="pl-PL" b="1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also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</a:t>
            </a:r>
            <a:r>
              <a:rPr lang="pl-PL" b="1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already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on </a:t>
            </a:r>
            <a:r>
              <a:rPr lang="pl-PL" b="1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our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</a:t>
            </a:r>
            <a:r>
              <a:rPr lang="pl-PL" b="1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  <a:hlinkClick r:id="rId5"/>
              </a:rPr>
              <a:t>website</a:t>
            </a:r>
            <a:endParaRPr lang="pl-PL" b="1" dirty="0">
              <a:solidFill>
                <a:schemeClr val="accent2">
                  <a:lumMod val="75000"/>
                </a:schemeClr>
              </a:solidFill>
              <a:latin typeface="Trajan"/>
              <a:cs typeface="Calibri" panose="020F0502020204030204" charset="0"/>
            </a:endParaRPr>
          </a:p>
          <a:p>
            <a:pPr algn="ctr"/>
            <a:endParaRPr lang="pl-PL" altLang="en-US" sz="1800" b="1" dirty="0">
              <a:solidFill>
                <a:schemeClr val="accent2">
                  <a:lumMod val="75000"/>
                </a:schemeClr>
              </a:solidFill>
              <a:latin typeface="Trajan"/>
              <a:cs typeface="Calibri" panose="020F0502020204030204" charset="0"/>
            </a:endParaRPr>
          </a:p>
          <a:p>
            <a:pPr algn="ctr"/>
            <a:r>
              <a:rPr lang="pl-PL" altLang="en-US" sz="1800" b="1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</a:t>
            </a:r>
          </a:p>
          <a:p>
            <a:endParaRPr lang="pl-PL" dirty="0">
              <a:latin typeface="Trajan"/>
            </a:endParaRPr>
          </a:p>
        </p:txBody>
      </p:sp>
    </p:spTree>
    <p:extLst>
      <p:ext uri="{BB962C8B-B14F-4D97-AF65-F5344CB8AC3E}">
        <p14:creationId xmlns:p14="http://schemas.microsoft.com/office/powerpoint/2010/main" val="3720264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62" y="0"/>
            <a:ext cx="9139003" cy="5108703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1802C1F2-682D-67F5-DE0B-ED78BB2CDCAA}"/>
              </a:ext>
            </a:extLst>
          </p:cNvPr>
          <p:cNvSpPr txBox="1"/>
          <p:nvPr/>
        </p:nvSpPr>
        <p:spPr>
          <a:xfrm>
            <a:off x="467544" y="899691"/>
            <a:ext cx="61206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latin typeface="Trajan"/>
              </a:rPr>
              <a:t>-</a:t>
            </a:r>
            <a:r>
              <a:rPr lang="pl-PL" b="1" dirty="0" err="1">
                <a:latin typeface="Trajan"/>
              </a:rPr>
              <a:t>USOSWeb</a:t>
            </a:r>
            <a:r>
              <a:rPr lang="pl-PL" dirty="0">
                <a:latin typeface="Trajan"/>
              </a:rPr>
              <a:t> (</a:t>
            </a:r>
            <a:r>
              <a:rPr lang="pl-PL" dirty="0">
                <a:latin typeface="Trajan"/>
                <a:hlinkClick r:id="rId3"/>
              </a:rPr>
              <a:t>usosweb.uek.krakow.pl</a:t>
            </a:r>
            <a:r>
              <a:rPr lang="pl-PL" dirty="0">
                <a:latin typeface="Trajan"/>
              </a:rPr>
              <a:t>)</a:t>
            </a:r>
            <a:endParaRPr lang="pl-PL" sz="2000" dirty="0">
              <a:latin typeface="Trajan"/>
            </a:endParaRPr>
          </a:p>
          <a:p>
            <a:r>
              <a:rPr lang="pl-PL" dirty="0">
                <a:latin typeface="Trajan"/>
              </a:rPr>
              <a:t>-</a:t>
            </a:r>
            <a:r>
              <a:rPr lang="pl-PL" b="1" dirty="0">
                <a:latin typeface="Trajan"/>
              </a:rPr>
              <a:t>E-Uczelnia</a:t>
            </a:r>
            <a:r>
              <a:rPr lang="pl-PL" dirty="0">
                <a:latin typeface="Trajan"/>
              </a:rPr>
              <a:t> (</a:t>
            </a:r>
            <a:r>
              <a:rPr lang="pl-PL" dirty="0">
                <a:latin typeface="Trajan"/>
                <a:hlinkClick r:id="rId4"/>
              </a:rPr>
              <a:t>e-uczelnia.uek.krakow.pl</a:t>
            </a:r>
            <a:r>
              <a:rPr lang="pl-PL" dirty="0">
                <a:latin typeface="Trajan"/>
              </a:rPr>
              <a:t>) (e-</a:t>
            </a:r>
            <a:r>
              <a:rPr lang="pl-PL" dirty="0" err="1">
                <a:latin typeface="Trajan"/>
              </a:rPr>
              <a:t>paltform</a:t>
            </a:r>
            <a:r>
              <a:rPr lang="pl-PL" dirty="0">
                <a:latin typeface="Trajan"/>
              </a:rPr>
              <a:t> </a:t>
            </a:r>
            <a:r>
              <a:rPr lang="pl-PL" dirty="0" err="1">
                <a:latin typeface="Trajan"/>
              </a:rPr>
              <a:t>Moodle</a:t>
            </a:r>
            <a:r>
              <a:rPr lang="pl-PL" dirty="0">
                <a:latin typeface="Trajan"/>
              </a:rPr>
              <a:t>)</a:t>
            </a:r>
            <a:endParaRPr lang="pl-PL" sz="2000" dirty="0">
              <a:latin typeface="Trajan"/>
            </a:endParaRPr>
          </a:p>
          <a:p>
            <a:r>
              <a:rPr lang="pl-PL" i="1" dirty="0" err="1">
                <a:latin typeface="Trajan"/>
              </a:rPr>
              <a:t>Note</a:t>
            </a:r>
            <a:r>
              <a:rPr lang="pl-PL" i="1" dirty="0">
                <a:latin typeface="Trajan"/>
              </a:rPr>
              <a:t>: in the login </a:t>
            </a:r>
            <a:r>
              <a:rPr lang="pl-PL" i="1" dirty="0" err="1">
                <a:latin typeface="Trajan"/>
              </a:rPr>
              <a:t>window</a:t>
            </a:r>
            <a:r>
              <a:rPr lang="pl-PL" i="1" dirty="0">
                <a:latin typeface="Trajan"/>
              </a:rPr>
              <a:t> for </a:t>
            </a:r>
            <a:r>
              <a:rPr lang="pl-PL" i="1" dirty="0" err="1">
                <a:latin typeface="Trajan"/>
              </a:rPr>
              <a:t>students</a:t>
            </a:r>
            <a:r>
              <a:rPr lang="pl-PL" i="1" dirty="0">
                <a:latin typeface="Trajan"/>
              </a:rPr>
              <a:t> (not </a:t>
            </a:r>
            <a:r>
              <a:rPr lang="pl-PL" i="1" dirty="0" err="1">
                <a:latin typeface="Trajan"/>
              </a:rPr>
              <a:t>lecturers</a:t>
            </a:r>
            <a:r>
              <a:rPr lang="pl-PL" i="1" dirty="0">
                <a:latin typeface="Trajan"/>
              </a:rPr>
              <a:t>)</a:t>
            </a:r>
            <a:endParaRPr lang="pl-PL" sz="2000" dirty="0">
              <a:latin typeface="Trajan"/>
            </a:endParaRPr>
          </a:p>
          <a:p>
            <a:r>
              <a:rPr lang="pl-PL" i="1" dirty="0" err="1">
                <a:latin typeface="Trajan"/>
              </a:rPr>
              <a:t>If</a:t>
            </a:r>
            <a:r>
              <a:rPr lang="pl-PL" i="1" dirty="0">
                <a:latin typeface="Trajan"/>
              </a:rPr>
              <a:t> </a:t>
            </a:r>
            <a:r>
              <a:rPr lang="pl-PL" i="1" dirty="0" err="1">
                <a:latin typeface="Trajan"/>
              </a:rPr>
              <a:t>you</a:t>
            </a:r>
            <a:r>
              <a:rPr lang="pl-PL" i="1" dirty="0">
                <a:latin typeface="Trajan"/>
              </a:rPr>
              <a:t> </a:t>
            </a:r>
            <a:r>
              <a:rPr lang="pl-PL" i="1" dirty="0" err="1">
                <a:latin typeface="Trajan"/>
              </a:rPr>
              <a:t>have</a:t>
            </a:r>
            <a:r>
              <a:rPr lang="pl-PL" i="1" dirty="0">
                <a:latin typeface="Trajan"/>
              </a:rPr>
              <a:t> </a:t>
            </a:r>
            <a:r>
              <a:rPr lang="pl-PL" i="1" dirty="0" err="1">
                <a:latin typeface="Trajan"/>
              </a:rPr>
              <a:t>problems</a:t>
            </a:r>
            <a:r>
              <a:rPr lang="pl-PL" i="1" dirty="0">
                <a:latin typeface="Trajan"/>
              </a:rPr>
              <a:t> with </a:t>
            </a:r>
            <a:r>
              <a:rPr lang="pl-PL" i="1" dirty="0" err="1">
                <a:latin typeface="Trajan"/>
              </a:rPr>
              <a:t>passwords</a:t>
            </a:r>
            <a:r>
              <a:rPr lang="pl-PL" i="1" dirty="0">
                <a:latin typeface="Trajan"/>
              </a:rPr>
              <a:t>, </a:t>
            </a:r>
            <a:r>
              <a:rPr lang="pl-PL" i="1" dirty="0" err="1">
                <a:latin typeface="Trajan"/>
              </a:rPr>
              <a:t>use</a:t>
            </a:r>
            <a:r>
              <a:rPr lang="pl-PL" i="1" dirty="0">
                <a:latin typeface="Trajan"/>
              </a:rPr>
              <a:t> the </a:t>
            </a:r>
            <a:r>
              <a:rPr lang="pl-PL" i="1" dirty="0" err="1">
                <a:latin typeface="Trajan"/>
              </a:rPr>
              <a:t>password</a:t>
            </a:r>
            <a:r>
              <a:rPr lang="pl-PL" i="1" dirty="0">
                <a:latin typeface="Trajan"/>
              </a:rPr>
              <a:t> </a:t>
            </a:r>
            <a:r>
              <a:rPr lang="pl-PL" i="1" dirty="0" err="1">
                <a:latin typeface="Trajan"/>
              </a:rPr>
              <a:t>reminder</a:t>
            </a:r>
            <a:r>
              <a:rPr lang="pl-PL" i="1" dirty="0">
                <a:latin typeface="Trajan"/>
              </a:rPr>
              <a:t> system </a:t>
            </a:r>
            <a:r>
              <a:rPr lang="pl-PL" i="1" dirty="0" err="1">
                <a:latin typeface="Trajan"/>
              </a:rPr>
              <a:t>here</a:t>
            </a:r>
            <a:r>
              <a:rPr lang="pl-PL" i="1" dirty="0">
                <a:latin typeface="Trajan"/>
              </a:rPr>
              <a:t>: </a:t>
            </a:r>
            <a:r>
              <a:rPr lang="pl-PL" i="1" dirty="0">
                <a:latin typeface="Trajan"/>
                <a:hlinkClick r:id="rId5"/>
              </a:rPr>
              <a:t>https://reset.uek.krakow.pl/</a:t>
            </a:r>
            <a:endParaRPr lang="pl-PL" sz="2000" dirty="0">
              <a:latin typeface="Trajan"/>
            </a:endParaRPr>
          </a:p>
          <a:p>
            <a:r>
              <a:rPr lang="pl-PL" dirty="0">
                <a:latin typeface="Trajan"/>
              </a:rPr>
              <a:t>-student mail on </a:t>
            </a:r>
            <a:r>
              <a:rPr lang="pl-PL" dirty="0" err="1">
                <a:latin typeface="Trajan"/>
              </a:rPr>
              <a:t>Teams</a:t>
            </a:r>
            <a:endParaRPr lang="pl-PL" sz="2000" dirty="0">
              <a:latin typeface="Trajan"/>
            </a:endParaRPr>
          </a:p>
          <a:p>
            <a:r>
              <a:rPr lang="pl-PL" dirty="0">
                <a:latin typeface="Trajan"/>
              </a:rPr>
              <a:t>-</a:t>
            </a:r>
            <a:r>
              <a:rPr lang="pl-PL" b="1" dirty="0" err="1">
                <a:latin typeface="Trajan"/>
              </a:rPr>
              <a:t>WiFi</a:t>
            </a:r>
            <a:r>
              <a:rPr lang="pl-PL" b="1" dirty="0">
                <a:latin typeface="Trajan"/>
              </a:rPr>
              <a:t> EDUROAM network on Campus </a:t>
            </a:r>
            <a:r>
              <a:rPr lang="pl-PL" dirty="0">
                <a:latin typeface="Trajan"/>
              </a:rPr>
              <a:t>(in </a:t>
            </a:r>
            <a:r>
              <a:rPr lang="pl-PL" dirty="0" err="1">
                <a:latin typeface="Trajan"/>
              </a:rPr>
              <a:t>this</a:t>
            </a:r>
            <a:r>
              <a:rPr lang="pl-PL" dirty="0">
                <a:latin typeface="Trajan"/>
              </a:rPr>
              <a:t> </a:t>
            </a:r>
            <a:r>
              <a:rPr lang="pl-PL" dirty="0" err="1">
                <a:latin typeface="Trajan"/>
              </a:rPr>
              <a:t>case</a:t>
            </a:r>
            <a:r>
              <a:rPr lang="pl-PL" dirty="0">
                <a:latin typeface="Trajan"/>
              </a:rPr>
              <a:t>, login </a:t>
            </a:r>
            <a:r>
              <a:rPr lang="pl-PL" dirty="0" err="1">
                <a:latin typeface="Trajan"/>
              </a:rPr>
              <a:t>is</a:t>
            </a:r>
            <a:r>
              <a:rPr lang="pl-PL" dirty="0">
                <a:latin typeface="Trajan"/>
              </a:rPr>
              <a:t> </a:t>
            </a:r>
            <a:r>
              <a:rPr lang="pl-PL" dirty="0" err="1">
                <a:latin typeface="Trajan"/>
              </a:rPr>
              <a:t>your</a:t>
            </a:r>
            <a:r>
              <a:rPr lang="pl-PL" dirty="0">
                <a:latin typeface="Trajan"/>
              </a:rPr>
              <a:t> </a:t>
            </a:r>
            <a:r>
              <a:rPr lang="pl-PL" dirty="0" err="1">
                <a:latin typeface="Trajan"/>
              </a:rPr>
              <a:t>full</a:t>
            </a:r>
            <a:r>
              <a:rPr lang="pl-PL" dirty="0">
                <a:latin typeface="Trajan"/>
              </a:rPr>
              <a:t> email </a:t>
            </a:r>
            <a:r>
              <a:rPr lang="pl-PL" dirty="0" err="1">
                <a:latin typeface="Trajan"/>
              </a:rPr>
              <a:t>address</a:t>
            </a:r>
            <a:r>
              <a:rPr lang="pl-PL" dirty="0">
                <a:latin typeface="Trajan"/>
              </a:rPr>
              <a:t> in the student.uek.krakow.pl </a:t>
            </a:r>
            <a:r>
              <a:rPr lang="pl-PL" dirty="0" err="1">
                <a:latin typeface="Trajan"/>
              </a:rPr>
              <a:t>domain</a:t>
            </a:r>
            <a:r>
              <a:rPr lang="pl-PL" dirty="0">
                <a:latin typeface="Trajan"/>
              </a:rPr>
              <a:t>, </a:t>
            </a:r>
            <a:r>
              <a:rPr lang="pl-PL" dirty="0" err="1">
                <a:latin typeface="Trajan"/>
              </a:rPr>
              <a:t>e.g</a:t>
            </a:r>
            <a:r>
              <a:rPr lang="pl-PL" dirty="0">
                <a:latin typeface="Trajan"/>
              </a:rPr>
              <a:t>. </a:t>
            </a:r>
            <a:r>
              <a:rPr lang="pl-PL" dirty="0">
                <a:latin typeface="Trajan"/>
                <a:hlinkClick r:id="rId6"/>
              </a:rPr>
              <a:t>studentIDnr@student.uek.krakow.pl</a:t>
            </a:r>
            <a:r>
              <a:rPr lang="pl-PL" dirty="0">
                <a:latin typeface="Trajan"/>
              </a:rPr>
              <a:t>)</a:t>
            </a:r>
            <a:endParaRPr lang="pl-PL" sz="2000" dirty="0">
              <a:latin typeface="Trajan"/>
            </a:endParaRPr>
          </a:p>
          <a:p>
            <a:br>
              <a:rPr lang="pl-PL" dirty="0">
                <a:latin typeface="Trajan"/>
              </a:rPr>
            </a:br>
            <a:r>
              <a:rPr lang="pl-PL" dirty="0" err="1">
                <a:latin typeface="Trajan"/>
              </a:rPr>
              <a:t>More</a:t>
            </a:r>
            <a:r>
              <a:rPr lang="pl-PL" dirty="0">
                <a:latin typeface="Trajan"/>
              </a:rPr>
              <a:t> </a:t>
            </a:r>
            <a:r>
              <a:rPr lang="pl-PL" dirty="0" err="1">
                <a:latin typeface="Trajan"/>
              </a:rPr>
              <a:t>information</a:t>
            </a:r>
            <a:r>
              <a:rPr lang="pl-PL" dirty="0">
                <a:latin typeface="Trajan"/>
              </a:rPr>
              <a:t> </a:t>
            </a:r>
            <a:r>
              <a:rPr lang="pl-PL" dirty="0" err="1">
                <a:latin typeface="Trajan"/>
              </a:rPr>
              <a:t>about</a:t>
            </a:r>
            <a:r>
              <a:rPr lang="pl-PL" dirty="0">
                <a:latin typeface="Trajan"/>
              </a:rPr>
              <a:t> </a:t>
            </a:r>
            <a:r>
              <a:rPr lang="pl-PL" dirty="0" err="1">
                <a:latin typeface="Trajan"/>
              </a:rPr>
              <a:t>logging</a:t>
            </a:r>
            <a:r>
              <a:rPr lang="pl-PL" dirty="0">
                <a:latin typeface="Trajan"/>
              </a:rPr>
              <a:t> in to UEK </a:t>
            </a:r>
            <a:r>
              <a:rPr lang="pl-PL" dirty="0" err="1">
                <a:latin typeface="Trajan"/>
              </a:rPr>
              <a:t>systems</a:t>
            </a:r>
            <a:r>
              <a:rPr lang="pl-PL" dirty="0">
                <a:latin typeface="Trajan"/>
              </a:rPr>
              <a:t> </a:t>
            </a:r>
            <a:r>
              <a:rPr lang="pl-PL" dirty="0" err="1">
                <a:latin typeface="Trajan"/>
              </a:rPr>
              <a:t>is</a:t>
            </a:r>
            <a:r>
              <a:rPr lang="pl-PL" dirty="0">
                <a:latin typeface="Trajan"/>
              </a:rPr>
              <a:t> </a:t>
            </a:r>
            <a:r>
              <a:rPr lang="pl-PL" dirty="0" err="1">
                <a:latin typeface="Trajan"/>
              </a:rPr>
              <a:t>available</a:t>
            </a:r>
            <a:r>
              <a:rPr lang="pl-PL" dirty="0">
                <a:latin typeface="Trajan"/>
              </a:rPr>
              <a:t> </a:t>
            </a:r>
            <a:r>
              <a:rPr lang="pl-PL" dirty="0" err="1">
                <a:latin typeface="Trajan"/>
              </a:rPr>
              <a:t>at</a:t>
            </a:r>
            <a:r>
              <a:rPr lang="pl-PL" dirty="0">
                <a:latin typeface="Trajan"/>
              </a:rPr>
              <a:t> the link: </a:t>
            </a:r>
            <a:r>
              <a:rPr lang="pl-PL" dirty="0">
                <a:latin typeface="Trajan"/>
                <a:hlinkClick r:id="rId7"/>
              </a:rPr>
              <a:t>https://ci-pomoc.uek.krakow.pl/en/student-en</a:t>
            </a:r>
            <a:endParaRPr lang="pl-PL" sz="2000" dirty="0">
              <a:latin typeface="Trajan"/>
            </a:endParaRPr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E6AAAE8-AAC2-EC56-E8FE-087920F7E17B}"/>
              </a:ext>
            </a:extLst>
          </p:cNvPr>
          <p:cNvSpPr txBox="1"/>
          <p:nvPr/>
        </p:nvSpPr>
        <p:spPr>
          <a:xfrm>
            <a:off x="2123728" y="180186"/>
            <a:ext cx="5400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accent2">
                    <a:lumMod val="75000"/>
                  </a:schemeClr>
                </a:solidFill>
                <a:latin typeface="Trajan"/>
              </a:rPr>
              <a:t>UNIVERSITY STUDENT ACCOUNT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70755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0115" y="3047"/>
            <a:ext cx="9139003" cy="5108703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1A8D1B22-406C-FC77-7D91-27F53D45606F}"/>
              </a:ext>
            </a:extLst>
          </p:cNvPr>
          <p:cNvSpPr txBox="1"/>
          <p:nvPr/>
        </p:nvSpPr>
        <p:spPr>
          <a:xfrm>
            <a:off x="1276828" y="683667"/>
            <a:ext cx="4370684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altLang="en-US" sz="1800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  <a:hlinkClick r:id="rId3"/>
              </a:rPr>
              <a:t>course</a:t>
            </a:r>
            <a:r>
              <a:rPr lang="pl-PL" altLang="en-US" sz="1800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  <a:hlinkClick r:id="rId3"/>
              </a:rPr>
              <a:t> choice</a:t>
            </a:r>
            <a:endParaRPr lang="pl-PL" altLang="en-US" sz="1800" dirty="0">
              <a:solidFill>
                <a:schemeClr val="accent2">
                  <a:lumMod val="75000"/>
                </a:schemeClr>
              </a:solidFill>
              <a:latin typeface="Trajan"/>
              <a:cs typeface="Calibri" panose="020F0502020204030204" charset="0"/>
            </a:endParaRPr>
          </a:p>
          <a:p>
            <a:pPr algn="ctr"/>
            <a:br>
              <a:rPr lang="pl-PL" altLang="en-US" sz="1800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</a:br>
            <a:br>
              <a:rPr lang="pl-PL" altLang="en-US" sz="1800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</a:br>
            <a:r>
              <a:rPr lang="pl-PL" altLang="en-US" sz="1800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  <a:hlinkClick r:id="rId4"/>
              </a:rPr>
              <a:t> schedule </a:t>
            </a:r>
            <a:r>
              <a:rPr lang="pl-PL" altLang="en-US" sz="1800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(24.09.2024)</a:t>
            </a:r>
          </a:p>
          <a:p>
            <a:pPr algn="ctr"/>
            <a:endParaRPr lang="pl-PL" altLang="en-US" sz="1800" dirty="0">
              <a:solidFill>
                <a:schemeClr val="accent2">
                  <a:lumMod val="75000"/>
                </a:schemeClr>
              </a:solidFill>
              <a:latin typeface="Trajan"/>
              <a:cs typeface="Calibri" panose="020F0502020204030204" charset="0"/>
            </a:endParaRPr>
          </a:p>
          <a:p>
            <a:pPr algn="ctr"/>
            <a:endParaRPr lang="pl-PL" altLang="en-US" sz="1800" dirty="0">
              <a:solidFill>
                <a:schemeClr val="accent2">
                  <a:lumMod val="75000"/>
                </a:schemeClr>
              </a:solidFill>
              <a:latin typeface="Trajan"/>
              <a:cs typeface="Calibri" panose="020F0502020204030204" charset="0"/>
            </a:endParaRPr>
          </a:p>
          <a:p>
            <a:pPr algn="ctr"/>
            <a:r>
              <a:rPr lang="pl-PL" altLang="en-US" sz="1800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course</a:t>
            </a:r>
            <a:r>
              <a:rPr lang="pl-PL" altLang="en-US" sz="1800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</a:t>
            </a:r>
            <a:r>
              <a:rPr lang="pl-PL" altLang="en-US" sz="1800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registration</a:t>
            </a:r>
            <a:r>
              <a:rPr lang="pl-PL" altLang="en-US" sz="1800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in the USOS system</a:t>
            </a:r>
          </a:p>
          <a:p>
            <a:pPr algn="ctr"/>
            <a:r>
              <a:rPr lang="pl-PL" altLang="en-US" sz="1800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From 02/10 </a:t>
            </a:r>
            <a:r>
              <a:rPr lang="pl-PL" altLang="en-US" sz="1800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till</a:t>
            </a:r>
            <a:r>
              <a:rPr lang="pl-PL" altLang="en-US" sz="1800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11/10</a:t>
            </a:r>
          </a:p>
          <a:p>
            <a:pPr algn="ctr"/>
            <a:r>
              <a:rPr lang="pl-PL" altLang="en-US" sz="1800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  <a:hlinkClick r:id="rId5"/>
              </a:rPr>
              <a:t>https://usosweb.uek.krakow.pl</a:t>
            </a:r>
            <a:br>
              <a:rPr lang="pl-PL" altLang="en-US" sz="1800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</a:br>
            <a:endParaRPr lang="pl-PL" altLang="en-US" sz="1800" dirty="0">
              <a:solidFill>
                <a:schemeClr val="accent2">
                  <a:lumMod val="75000"/>
                </a:schemeClr>
              </a:solidFill>
              <a:latin typeface="Trajan"/>
              <a:cs typeface="Calibri" panose="020F0502020204030204" charset="0"/>
            </a:endParaRPr>
          </a:p>
          <a:p>
            <a:pPr algn="ctr"/>
            <a:endParaRPr lang="pl-PL" altLang="en-US" sz="1800" dirty="0">
              <a:solidFill>
                <a:schemeClr val="accent2">
                  <a:lumMod val="75000"/>
                </a:schemeClr>
              </a:solidFill>
              <a:latin typeface="Trajan"/>
              <a:cs typeface="Calibri" panose="020F0502020204030204" charset="0"/>
            </a:endParaRPr>
          </a:p>
          <a:p>
            <a:pPr algn="ctr"/>
            <a:r>
              <a:rPr lang="pl-PL" altLang="en-US" sz="1800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preparing</a:t>
            </a:r>
            <a:r>
              <a:rPr lang="pl-PL" altLang="en-US" sz="1800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Learning Agreement (</a:t>
            </a:r>
            <a:r>
              <a:rPr lang="pl-PL" altLang="en-US" sz="1800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changes</a:t>
            </a:r>
            <a:r>
              <a:rPr lang="pl-PL" altLang="en-US" sz="1800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)</a:t>
            </a:r>
          </a:p>
          <a:p>
            <a:pPr algn="ctr"/>
            <a:r>
              <a:rPr lang="pl-PL" altLang="en-US" sz="1800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&amp; </a:t>
            </a:r>
            <a:r>
              <a:rPr lang="pl-PL" altLang="en-US" sz="1800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getting</a:t>
            </a:r>
            <a:r>
              <a:rPr lang="pl-PL" altLang="en-US" sz="1800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</a:t>
            </a:r>
            <a:r>
              <a:rPr lang="pl-PL" altLang="en-US" sz="1800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it</a:t>
            </a:r>
            <a:r>
              <a:rPr lang="pl-PL" altLang="en-US" sz="1800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</a:t>
            </a:r>
            <a:r>
              <a:rPr lang="pl-PL" altLang="en-US" sz="1800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approved</a:t>
            </a:r>
            <a:r>
              <a:rPr lang="pl-PL" altLang="en-US" sz="1800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 by the </a:t>
            </a:r>
            <a:r>
              <a:rPr lang="pl-PL" altLang="en-US" sz="1800" dirty="0" err="1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Coordinators</a:t>
            </a:r>
            <a:endParaRPr lang="pl-PL" altLang="en-US" sz="1800" dirty="0">
              <a:solidFill>
                <a:schemeClr val="accent2">
                  <a:lumMod val="75000"/>
                </a:schemeClr>
              </a:solidFill>
              <a:latin typeface="Trajan"/>
              <a:cs typeface="Calibri" panose="020F0502020204030204" charset="0"/>
            </a:endParaRPr>
          </a:p>
          <a:p>
            <a:endParaRPr lang="pl-PL" dirty="0"/>
          </a:p>
        </p:txBody>
      </p:sp>
      <p:sp>
        <p:nvSpPr>
          <p:cNvPr id="5" name="Strzałka: w dół 4">
            <a:extLst>
              <a:ext uri="{FF2B5EF4-FFF2-40B4-BE49-F238E27FC236}">
                <a16:creationId xmlns:a16="http://schemas.microsoft.com/office/drawing/2014/main" id="{4463EE88-F2A7-BF24-83DB-26D53075850D}"/>
              </a:ext>
            </a:extLst>
          </p:cNvPr>
          <p:cNvSpPr/>
          <p:nvPr/>
        </p:nvSpPr>
        <p:spPr>
          <a:xfrm>
            <a:off x="3462168" y="1036377"/>
            <a:ext cx="144016" cy="369332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Strzałka: w dół 5">
            <a:extLst>
              <a:ext uri="{FF2B5EF4-FFF2-40B4-BE49-F238E27FC236}">
                <a16:creationId xmlns:a16="http://schemas.microsoft.com/office/drawing/2014/main" id="{FEDCDBA1-AC5D-9A28-8114-E60FBD56475E}"/>
              </a:ext>
            </a:extLst>
          </p:cNvPr>
          <p:cNvSpPr/>
          <p:nvPr/>
        </p:nvSpPr>
        <p:spPr>
          <a:xfrm>
            <a:off x="3443720" y="1903187"/>
            <a:ext cx="144016" cy="369332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trzałka: w dół 6">
            <a:extLst>
              <a:ext uri="{FF2B5EF4-FFF2-40B4-BE49-F238E27FC236}">
                <a16:creationId xmlns:a16="http://schemas.microsoft.com/office/drawing/2014/main" id="{68852D64-59C4-25E3-5933-18B1BAEA721A}"/>
              </a:ext>
            </a:extLst>
          </p:cNvPr>
          <p:cNvSpPr/>
          <p:nvPr/>
        </p:nvSpPr>
        <p:spPr>
          <a:xfrm>
            <a:off x="3462168" y="3278586"/>
            <a:ext cx="144016" cy="369332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2C20E55-67DD-5B74-D10A-CCEB66FF99DE}"/>
              </a:ext>
            </a:extLst>
          </p:cNvPr>
          <p:cNvSpPr txBox="1"/>
          <p:nvPr/>
        </p:nvSpPr>
        <p:spPr>
          <a:xfrm>
            <a:off x="1875600" y="195204"/>
            <a:ext cx="34242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accent2">
                    <a:lumMod val="75000"/>
                  </a:schemeClr>
                </a:solidFill>
                <a:latin typeface="Trajan"/>
              </a:rPr>
              <a:t>COURSE REGISTRATION TRACK</a:t>
            </a:r>
          </a:p>
        </p:txBody>
      </p:sp>
    </p:spTree>
    <p:extLst>
      <p:ext uri="{BB962C8B-B14F-4D97-AF65-F5344CB8AC3E}">
        <p14:creationId xmlns:p14="http://schemas.microsoft.com/office/powerpoint/2010/main" val="2555614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523"/>
            <a:ext cx="9139003" cy="5108703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53C72B2-1F18-D5B4-FC81-86BCA4426856}"/>
              </a:ext>
            </a:extLst>
          </p:cNvPr>
          <p:cNvSpPr txBox="1"/>
          <p:nvPr/>
        </p:nvSpPr>
        <p:spPr>
          <a:xfrm>
            <a:off x="971600" y="899691"/>
            <a:ext cx="479310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>
              <a:buFont typeface="Wingdings" panose="05000000000000000000" charset="0"/>
              <a:buNone/>
            </a:pPr>
            <a:r>
              <a:rPr lang="pl-PL" altLang="en-US" sz="1800" dirty="0" err="1">
                <a:latin typeface="Trajan"/>
                <a:cs typeface="Calibri" panose="020F0502020204030204" charset="0"/>
                <a:sym typeface="+mn-ea"/>
              </a:rPr>
              <a:t>Enrollment</a:t>
            </a:r>
            <a:r>
              <a:rPr lang="pl-PL" altLang="en-US" sz="1800" dirty="0">
                <a:latin typeface="Trajan"/>
                <a:cs typeface="Calibri" panose="020F0502020204030204" charset="0"/>
                <a:sym typeface="+mn-ea"/>
              </a:rPr>
              <a:t> period:</a:t>
            </a:r>
          </a:p>
          <a:p>
            <a:pPr indent="0">
              <a:buFont typeface="Wingdings" panose="05000000000000000000" charset="0"/>
              <a:buNone/>
            </a:pPr>
            <a:r>
              <a:rPr lang="pl-PL" altLang="en-US" b="1" dirty="0" err="1">
                <a:latin typeface="Trajan"/>
                <a:cs typeface="Calibri" panose="020F0502020204030204" charset="0"/>
                <a:sym typeface="+mn-ea"/>
              </a:rPr>
              <a:t>October</a:t>
            </a:r>
            <a:r>
              <a:rPr lang="pl-PL" altLang="en-US" b="1" dirty="0">
                <a:latin typeface="Trajan"/>
                <a:cs typeface="Calibri" panose="020F0502020204030204" charset="0"/>
                <a:sym typeface="+mn-ea"/>
              </a:rPr>
              <a:t> 2 @ 8pm </a:t>
            </a:r>
            <a:r>
              <a:rPr lang="pl-PL" altLang="en-US" b="1" dirty="0" err="1">
                <a:latin typeface="Trajan"/>
                <a:cs typeface="Calibri" panose="020F0502020204030204" charset="0"/>
                <a:sym typeface="+mn-ea"/>
              </a:rPr>
              <a:t>until</a:t>
            </a:r>
            <a:r>
              <a:rPr lang="pl-PL" altLang="en-US" b="1" dirty="0">
                <a:latin typeface="Trajan"/>
                <a:cs typeface="Calibri" panose="020F0502020204030204" charset="0"/>
                <a:sym typeface="+mn-ea"/>
              </a:rPr>
              <a:t> </a:t>
            </a:r>
            <a:r>
              <a:rPr lang="pl-PL" altLang="en-US" b="1" dirty="0" err="1">
                <a:latin typeface="Trajan"/>
                <a:cs typeface="Calibri" panose="020F0502020204030204" charset="0"/>
                <a:sym typeface="+mn-ea"/>
              </a:rPr>
              <a:t>October</a:t>
            </a:r>
            <a:r>
              <a:rPr lang="pl-PL" altLang="en-US" b="1" dirty="0">
                <a:latin typeface="Trajan"/>
                <a:cs typeface="Calibri" panose="020F0502020204030204" charset="0"/>
                <a:sym typeface="+mn-ea"/>
              </a:rPr>
              <a:t> 11, 2024 @ 8pm</a:t>
            </a:r>
            <a:endParaRPr lang="pl-PL" b="1" dirty="0">
              <a:latin typeface="Trajan"/>
              <a:cs typeface="Calibri" panose="020F0502020204030204" charset="0"/>
            </a:endParaRPr>
          </a:p>
          <a:p>
            <a:pPr indent="0">
              <a:buFont typeface="Wingdings" panose="05000000000000000000" charset="0"/>
              <a:buNone/>
            </a:pPr>
            <a:endParaRPr lang="pl-PL" sz="1800" b="1" dirty="0">
              <a:solidFill>
                <a:srgbClr val="FF0000"/>
              </a:solidFill>
              <a:latin typeface="Trajan"/>
              <a:cs typeface="Calibri" panose="020F0502020204030204" charset="0"/>
            </a:endParaRPr>
          </a:p>
          <a:p>
            <a:pPr indent="0">
              <a:buFont typeface="Wingdings" panose="05000000000000000000" charset="0"/>
              <a:buNone/>
            </a:pPr>
            <a:r>
              <a:rPr lang="en-GB" sz="1800" dirty="0">
                <a:solidFill>
                  <a:srgbClr val="FF0000"/>
                </a:solidFill>
                <a:latin typeface="Trajan"/>
                <a:cs typeface="Calibri" panose="020F0502020204030204" charset="0"/>
                <a:hlinkClick r:id="rId3"/>
              </a:rPr>
              <a:t>https://usosweb.uek.krakow.pl/</a:t>
            </a:r>
            <a:endParaRPr lang="pl-PL" sz="1800" dirty="0">
              <a:solidFill>
                <a:srgbClr val="FF0000"/>
              </a:solidFill>
              <a:latin typeface="Trajan"/>
              <a:cs typeface="Calibri" panose="020F0502020204030204" charset="0"/>
            </a:endParaRPr>
          </a:p>
          <a:p>
            <a:endParaRPr lang="pl-PL" sz="1800" dirty="0">
              <a:solidFill>
                <a:schemeClr val="tx1">
                  <a:lumMod val="85000"/>
                  <a:lumOff val="15000"/>
                </a:schemeClr>
              </a:solidFill>
              <a:latin typeface="Trajan"/>
              <a:cs typeface="Calibri" panose="020F0502020204030204" charset="0"/>
            </a:endParaRPr>
          </a:p>
          <a:p>
            <a:r>
              <a:rPr lang="pl-PL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rajan"/>
                <a:cs typeface="Calibri" panose="020F0502020204030204" charset="0"/>
              </a:rPr>
              <a:t>Scheme</a:t>
            </a:r>
            <a:r>
              <a:rPr lang="pl-PL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rajan"/>
                <a:cs typeface="Calibri" panose="020F0502020204030204" charset="0"/>
              </a:rPr>
              <a:t> of </a:t>
            </a:r>
            <a:r>
              <a:rPr lang="pl-PL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rajan"/>
                <a:cs typeface="Calibri" panose="020F0502020204030204" charset="0"/>
              </a:rPr>
              <a:t>registration</a:t>
            </a:r>
            <a:r>
              <a:rPr lang="pl-PL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rajan"/>
                <a:cs typeface="Calibri" panose="020F0502020204030204" charset="0"/>
              </a:rPr>
              <a:t>:</a:t>
            </a:r>
          </a:p>
          <a:p>
            <a:r>
              <a:rPr lang="pl-PL" sz="1800" dirty="0">
                <a:solidFill>
                  <a:srgbClr val="FF0000"/>
                </a:solidFill>
                <a:latin typeface="Trajan"/>
                <a:cs typeface="Calibri" panose="020F0502020204030204" charset="0"/>
              </a:rPr>
              <a:t>Login: </a:t>
            </a:r>
            <a:r>
              <a:rPr lang="pl-PL" sz="1800" dirty="0" err="1">
                <a:solidFill>
                  <a:srgbClr val="FF0000"/>
                </a:solidFill>
                <a:latin typeface="Trajan"/>
                <a:cs typeface="Calibri" panose="020F0502020204030204" charset="0"/>
              </a:rPr>
              <a:t>studentIDnr</a:t>
            </a:r>
            <a:endParaRPr lang="pl-PL" sz="1800" dirty="0">
              <a:solidFill>
                <a:srgbClr val="FF0000"/>
              </a:solidFill>
              <a:latin typeface="Trajan"/>
              <a:cs typeface="Calibri" panose="020F0502020204030204" charset="0"/>
            </a:endParaRPr>
          </a:p>
          <a:p>
            <a:r>
              <a:rPr lang="pl-PL" sz="1800" dirty="0" err="1">
                <a:solidFill>
                  <a:srgbClr val="FF0000"/>
                </a:solidFill>
                <a:latin typeface="Trajan"/>
                <a:cs typeface="Calibri" panose="020F0502020204030204" charset="0"/>
              </a:rPr>
              <a:t>Password</a:t>
            </a:r>
            <a:r>
              <a:rPr lang="pl-PL" sz="1800" dirty="0">
                <a:solidFill>
                  <a:srgbClr val="FF0000"/>
                </a:solidFill>
                <a:latin typeface="Trajan"/>
                <a:cs typeface="Calibri" panose="020F0502020204030204" charset="0"/>
              </a:rPr>
              <a:t>: reset </a:t>
            </a:r>
            <a:r>
              <a:rPr lang="pl-PL" sz="1800" dirty="0" err="1">
                <a:solidFill>
                  <a:srgbClr val="FF0000"/>
                </a:solidFill>
                <a:latin typeface="Trajan"/>
                <a:cs typeface="Calibri" panose="020F0502020204030204" charset="0"/>
              </a:rPr>
              <a:t>after</a:t>
            </a:r>
            <a:r>
              <a:rPr lang="pl-PL" sz="1800" dirty="0">
                <a:solidFill>
                  <a:srgbClr val="FF0000"/>
                </a:solidFill>
                <a:latin typeface="Trajan"/>
                <a:cs typeface="Calibri" panose="020F0502020204030204" charset="0"/>
              </a:rPr>
              <a:t> </a:t>
            </a:r>
            <a:r>
              <a:rPr lang="pl-PL" sz="1800" dirty="0" err="1">
                <a:solidFill>
                  <a:srgbClr val="FF0000"/>
                </a:solidFill>
                <a:latin typeface="Trajan"/>
                <a:cs typeface="Calibri" panose="020F0502020204030204" charset="0"/>
              </a:rPr>
              <a:t>first</a:t>
            </a:r>
            <a:r>
              <a:rPr lang="pl-PL" sz="1800" dirty="0">
                <a:solidFill>
                  <a:srgbClr val="FF0000"/>
                </a:solidFill>
                <a:latin typeface="Trajan"/>
                <a:cs typeface="Calibri" panose="020F0502020204030204" charset="0"/>
              </a:rPr>
              <a:t> login</a:t>
            </a:r>
          </a:p>
          <a:p>
            <a:r>
              <a:rPr lang="pl-PL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rajan"/>
                <a:cs typeface="Calibri" panose="020F0502020204030204" charset="0"/>
                <a:sym typeface="+mn-ea"/>
                <a:hlinkClick r:id="rId4"/>
              </a:rPr>
              <a:t>https://reset.uek.krakow.pl</a:t>
            </a:r>
            <a:endParaRPr lang="pl-PL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Trajan"/>
              <a:cs typeface="Calibri" panose="020F0502020204030204" charset="0"/>
              <a:sym typeface="+mn-ea"/>
            </a:endParaRPr>
          </a:p>
          <a:p>
            <a:endParaRPr lang="pl-PL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Trajan"/>
              <a:cs typeface="Calibri" panose="020F0502020204030204" charset="0"/>
              <a:sym typeface="+mn-ea"/>
            </a:endParaRPr>
          </a:p>
          <a:p>
            <a:r>
              <a:rPr lang="pl-PL" altLang="en-US" sz="1800" dirty="0">
                <a:solidFill>
                  <a:srgbClr val="FF0000"/>
                </a:solidFill>
                <a:latin typeface="Trajan"/>
                <a:cs typeface="Calibri" panose="020F0502020204030204" charset="0"/>
                <a:sym typeface="+mn-ea"/>
              </a:rPr>
              <a:t>HELP?</a:t>
            </a:r>
            <a:r>
              <a:rPr lang="en-GB" sz="1800" dirty="0">
                <a:solidFill>
                  <a:srgbClr val="FF0000"/>
                </a:solidFill>
                <a:latin typeface="Trajan"/>
                <a:cs typeface="Calibri" panose="020F0502020204030204" charset="0"/>
                <a:hlinkClick r:id="rId3"/>
              </a:rPr>
              <a:t> </a:t>
            </a:r>
            <a:r>
              <a:rPr lang="en-GB" sz="1800" dirty="0">
                <a:solidFill>
                  <a:srgbClr val="FF0000"/>
                </a:solidFill>
                <a:latin typeface="Trajan"/>
                <a:cs typeface="Calibri" panose="020F0502020204030204" charset="0"/>
                <a:hlinkClick r:id="rId5"/>
              </a:rPr>
              <a:t>https://ci-pomoc.uek.krakow.pl/en/</a:t>
            </a:r>
            <a:endParaRPr lang="pl-PL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Trajan"/>
              <a:cs typeface="Calibri" panose="020F0502020204030204" charset="0"/>
              <a:sym typeface="+mn-ea"/>
            </a:endParaRPr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643DAB4-9504-C12B-6A18-1BFDCE15AA8A}"/>
              </a:ext>
            </a:extLst>
          </p:cNvPr>
          <p:cNvSpPr txBox="1"/>
          <p:nvPr/>
        </p:nvSpPr>
        <p:spPr>
          <a:xfrm>
            <a:off x="1907704" y="323627"/>
            <a:ext cx="342427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>
                <a:solidFill>
                  <a:schemeClr val="accent2">
                    <a:lumMod val="75000"/>
                  </a:schemeClr>
                </a:solidFill>
                <a:latin typeface="Trajan"/>
              </a:rPr>
              <a:t>COURSE REGISTRATION TRACK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63853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8" y="1523"/>
            <a:ext cx="9139003" cy="5108703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12F0E306-EC8D-B546-0020-CBAFB717400B}"/>
              </a:ext>
            </a:extLst>
          </p:cNvPr>
          <p:cNvSpPr txBox="1"/>
          <p:nvPr/>
        </p:nvSpPr>
        <p:spPr>
          <a:xfrm>
            <a:off x="2195736" y="323627"/>
            <a:ext cx="228754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altLang="en-US" sz="2000" b="1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OTHER ACTIVITIES   </a:t>
            </a:r>
          </a:p>
          <a:p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FFFFD44-6573-BAFB-6C55-0CBF3796ACFD}"/>
              </a:ext>
            </a:extLst>
          </p:cNvPr>
          <p:cNvSpPr txBox="1"/>
          <p:nvPr/>
        </p:nvSpPr>
        <p:spPr>
          <a:xfrm>
            <a:off x="755576" y="1043707"/>
            <a:ext cx="550009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latin typeface="Trajan"/>
                <a:cs typeface="Calibri" panose="020F0502020204030204" charset="0"/>
              </a:rPr>
              <a:t>SPORT TEAMS</a:t>
            </a:r>
            <a:endParaRPr lang="pl-PL" sz="1800" dirty="0">
              <a:latin typeface="Trajan"/>
              <a:cs typeface="Calibri" panose="020F0502020204030204" charset="0"/>
            </a:endParaRPr>
          </a:p>
          <a:p>
            <a:r>
              <a:rPr lang="pl-PL" sz="1800" dirty="0">
                <a:solidFill>
                  <a:schemeClr val="accent6">
                    <a:lumMod val="75000"/>
                  </a:schemeClr>
                </a:solidFill>
                <a:latin typeface="Trajan"/>
                <a:hlinkClick r:id="rId3"/>
              </a:rPr>
              <a:t>HTTPS://AZS.UEK.KRAKOW.PL/</a:t>
            </a:r>
            <a:endParaRPr lang="pl-PL" sz="1800" dirty="0">
              <a:solidFill>
                <a:schemeClr val="accent6">
                  <a:lumMod val="75000"/>
                </a:schemeClr>
              </a:solidFill>
              <a:latin typeface="Trajan"/>
            </a:endParaRPr>
          </a:p>
          <a:p>
            <a:endParaRPr lang="en-US" sz="1800" dirty="0">
              <a:latin typeface="Trajan"/>
              <a:cs typeface="Calibri" panose="020F050202020403020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latin typeface="Trajan"/>
                <a:cs typeface="Calibri" panose="020F0502020204030204" charset="0"/>
                <a:hlinkClick r:id="rId4"/>
              </a:rPr>
              <a:t>CHOIR DOMINANTA</a:t>
            </a:r>
            <a:endParaRPr lang="pl-PL" sz="1800" dirty="0">
              <a:latin typeface="Trajan"/>
              <a:cs typeface="Calibri" panose="020F0502020204030204" charset="0"/>
            </a:endParaRPr>
          </a:p>
          <a:p>
            <a:endParaRPr lang="en-US" sz="1800" dirty="0">
              <a:latin typeface="Trajan"/>
              <a:cs typeface="Calibri" panose="020F050202020403020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latin typeface="Trajan"/>
                <a:cs typeface="Calibri" panose="020F0502020204030204" charset="0"/>
              </a:rPr>
              <a:t>STUDENTS ORGANIZATIONS AND SCIENTIFIC CLUBS</a:t>
            </a:r>
            <a:endParaRPr lang="pl-PL" sz="1800" dirty="0">
              <a:latin typeface="Trajan"/>
              <a:cs typeface="Calibri" panose="020F0502020204030204" charset="0"/>
            </a:endParaRPr>
          </a:p>
          <a:p>
            <a:endParaRPr lang="en-US" sz="1800" dirty="0">
              <a:latin typeface="Trajan"/>
              <a:cs typeface="Calibri" panose="020F050202020403020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latin typeface="Trajan"/>
                <a:cs typeface="Calibri" panose="020F0502020204030204" charset="0"/>
                <a:hlinkClick r:id="rId5"/>
              </a:rPr>
              <a:t>LANGUAGE COURSES IN THE LANGUAGE CENTRE (</a:t>
            </a:r>
            <a:r>
              <a:rPr lang="pl-PL" altLang="en-US" sz="1800" dirty="0">
                <a:latin typeface="Trajan"/>
                <a:cs typeface="Calibri" panose="020F0502020204030204" charset="0"/>
                <a:hlinkClick r:id="rId5"/>
              </a:rPr>
              <a:t>C</a:t>
            </a:r>
            <a:r>
              <a:rPr lang="en-US" sz="1800" dirty="0">
                <a:latin typeface="Trajan"/>
                <a:cs typeface="Calibri" panose="020F0502020204030204" charset="0"/>
                <a:hlinkClick r:id="rId5"/>
              </a:rPr>
              <a:t>J)</a:t>
            </a:r>
            <a:endParaRPr lang="pl-PL" sz="1800" dirty="0">
              <a:latin typeface="Trajan"/>
              <a:cs typeface="Calibri" panose="020F050202020403020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l-PL" dirty="0">
              <a:latin typeface="Trajan"/>
              <a:cs typeface="Calibri" panose="020F050202020403020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1800" dirty="0">
                <a:latin typeface="Trajan"/>
                <a:cs typeface="Calibri" panose="020F0502020204030204" charset="0"/>
                <a:hlinkClick r:id="rId6"/>
              </a:rPr>
              <a:t>LIBRARY</a:t>
            </a:r>
            <a:r>
              <a:rPr lang="pl-PL" sz="1800" dirty="0">
                <a:latin typeface="Trajan"/>
                <a:cs typeface="Calibri" panose="020F0502020204030204" charset="0"/>
              </a:rPr>
              <a:t> AND JOINING THE </a:t>
            </a:r>
            <a:r>
              <a:rPr lang="pl-PL" sz="1800" dirty="0">
                <a:latin typeface="Trajan"/>
                <a:cs typeface="Calibri" panose="020F0502020204030204" charset="0"/>
                <a:hlinkClick r:id="rId7"/>
              </a:rPr>
              <a:t>LIBRARY</a:t>
            </a:r>
            <a:endParaRPr lang="pl-PL" sz="1800" dirty="0">
              <a:latin typeface="Trajan"/>
              <a:cs typeface="Calibri" panose="020F0502020204030204" charset="0"/>
            </a:endParaRPr>
          </a:p>
          <a:p>
            <a:endParaRPr lang="pl-PL" sz="1800" dirty="0">
              <a:latin typeface="Trajan"/>
              <a:cs typeface="Calibri" panose="020F050202020403020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Trajan"/>
                <a:hlinkClick r:id="rId8"/>
              </a:rPr>
              <a:t>PSYCHOLOGICAL CONSULTATION IN ENGLISH</a:t>
            </a:r>
            <a:endParaRPr lang="pl-PL" i="0" dirty="0">
              <a:solidFill>
                <a:srgbClr val="222222"/>
              </a:solidFill>
              <a:effectLst/>
              <a:highlight>
                <a:srgbClr val="FFFFFF"/>
              </a:highlight>
              <a:latin typeface="Trajan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800" dirty="0">
              <a:latin typeface="Trajan"/>
              <a:cs typeface="Calibri" panose="020F0502020204030204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30082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8" y="1523"/>
            <a:ext cx="9139003" cy="5108703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FFFFD44-6573-BAFB-6C55-0CBF3796ACFD}"/>
              </a:ext>
            </a:extLst>
          </p:cNvPr>
          <p:cNvSpPr txBox="1"/>
          <p:nvPr/>
        </p:nvSpPr>
        <p:spPr>
          <a:xfrm>
            <a:off x="539552" y="899691"/>
            <a:ext cx="72469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800" b="1" dirty="0">
                <a:solidFill>
                  <a:schemeClr val="accent2">
                    <a:lumMod val="75000"/>
                  </a:schemeClr>
                </a:solidFill>
                <a:latin typeface="Trajan"/>
              </a:rPr>
              <a:t>LEGALIZATION OF STAY OVER 3 MONTHS</a:t>
            </a:r>
            <a:endParaRPr lang="pl-PL" dirty="0">
              <a:hlinkClick r:id="rId3"/>
            </a:endParaRPr>
          </a:p>
          <a:p>
            <a:r>
              <a:rPr lang="en-US" dirty="0">
                <a:hlinkClick r:id="rId3"/>
              </a:rPr>
              <a:t>Locations of foreigner service </a:t>
            </a:r>
            <a:r>
              <a:rPr lang="en-US" dirty="0" err="1">
                <a:hlinkClick r:id="rId3"/>
              </a:rPr>
              <a:t>centres</a:t>
            </a:r>
            <a:r>
              <a:rPr lang="en-US" dirty="0">
                <a:hlinkClick r:id="rId3"/>
              </a:rPr>
              <a:t> in </a:t>
            </a:r>
            <a:r>
              <a:rPr lang="en-US" dirty="0" err="1">
                <a:hlinkClick r:id="rId3"/>
              </a:rPr>
              <a:t>Małopolska</a:t>
            </a:r>
            <a:r>
              <a:rPr lang="en-US" dirty="0">
                <a:hlinkClick r:id="rId3"/>
              </a:rPr>
              <a:t> (malopolska.uw.gov.pl)</a:t>
            </a:r>
            <a:endParaRPr lang="pl-PL" dirty="0">
              <a:latin typeface="Trajan"/>
            </a:endParaRPr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F9967D8-F51B-DB72-9D0C-01CA9DEDC11D}"/>
              </a:ext>
            </a:extLst>
          </p:cNvPr>
          <p:cNvSpPr txBox="1"/>
          <p:nvPr/>
        </p:nvSpPr>
        <p:spPr>
          <a:xfrm>
            <a:off x="568142" y="2051819"/>
            <a:ext cx="613219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2">
                    <a:lumMod val="75000"/>
                  </a:schemeClr>
                </a:solidFill>
                <a:latin typeface="Trajan"/>
              </a:rPr>
              <a:t>CITY TRANSPORTATION – BUSES AND TRAMS</a:t>
            </a:r>
          </a:p>
          <a:p>
            <a:pPr marL="285750" indent="-285750">
              <a:buFontTx/>
              <a:buChar char="-"/>
            </a:pPr>
            <a:r>
              <a:rPr lang="pl-PL" b="1" dirty="0">
                <a:solidFill>
                  <a:schemeClr val="accent2">
                    <a:lumMod val="75000"/>
                  </a:schemeClr>
                </a:solidFill>
                <a:latin typeface="Trajan"/>
              </a:rPr>
              <a:t>no </a:t>
            </a:r>
            <a:r>
              <a:rPr lang="pl-PL" b="1" dirty="0" err="1">
                <a:solidFill>
                  <a:schemeClr val="accent2">
                    <a:lumMod val="75000"/>
                  </a:schemeClr>
                </a:solidFill>
                <a:latin typeface="Trajan"/>
              </a:rPr>
              <a:t>need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  <a:latin typeface="Trajan"/>
              </a:rPr>
              <a:t> to go to the MPK Office, </a:t>
            </a:r>
            <a:r>
              <a:rPr lang="pl-PL" b="1" dirty="0" err="1">
                <a:solidFill>
                  <a:schemeClr val="accent2">
                    <a:lumMod val="75000"/>
                  </a:schemeClr>
                </a:solidFill>
                <a:latin typeface="Trajan"/>
              </a:rPr>
              <a:t>tickets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  <a:latin typeface="Trajan"/>
              </a:rPr>
              <a:t> </a:t>
            </a:r>
            <a:r>
              <a:rPr lang="pl-PL" b="1" dirty="0" err="1">
                <a:solidFill>
                  <a:schemeClr val="accent2">
                    <a:lumMod val="75000"/>
                  </a:schemeClr>
                </a:solidFill>
                <a:latin typeface="Trajan"/>
              </a:rPr>
              <a:t>may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  <a:latin typeface="Trajan"/>
              </a:rPr>
              <a:t> be </a:t>
            </a:r>
            <a:r>
              <a:rPr lang="pl-PL" b="1" dirty="0" err="1">
                <a:solidFill>
                  <a:schemeClr val="accent2">
                    <a:lumMod val="75000"/>
                  </a:schemeClr>
                </a:solidFill>
                <a:latin typeface="Trajan"/>
              </a:rPr>
              <a:t>purchused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  <a:latin typeface="Trajan"/>
              </a:rPr>
              <a:t> </a:t>
            </a:r>
          </a:p>
          <a:p>
            <a:r>
              <a:rPr lang="pl-PL" b="1" dirty="0">
                <a:solidFill>
                  <a:schemeClr val="accent2">
                    <a:lumMod val="75000"/>
                  </a:schemeClr>
                </a:solidFill>
                <a:latin typeface="Trajan"/>
              </a:rPr>
              <a:t>in one of the </a:t>
            </a:r>
            <a:r>
              <a:rPr lang="pl-PL" b="1" dirty="0" err="1">
                <a:solidFill>
                  <a:schemeClr val="accent2">
                    <a:lumMod val="75000"/>
                  </a:schemeClr>
                </a:solidFill>
                <a:latin typeface="Trajan"/>
              </a:rPr>
              <a:t>maschines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  <a:latin typeface="Trajan"/>
              </a:rPr>
              <a:t>:</a:t>
            </a:r>
          </a:p>
          <a:p>
            <a:r>
              <a:rPr lang="pl-PL" dirty="0">
                <a:hlinkClick r:id="rId4"/>
              </a:rPr>
              <a:t>AUTOMATY MPK</a:t>
            </a:r>
            <a:endParaRPr lang="pl-PL" dirty="0"/>
          </a:p>
          <a:p>
            <a:endParaRPr lang="pl-PL" dirty="0"/>
          </a:p>
          <a:p>
            <a:r>
              <a:rPr lang="pl-PL" dirty="0">
                <a:latin typeface="Trajan"/>
                <a:hlinkClick r:id="rId5"/>
              </a:rPr>
              <a:t>https://www.mpk.krakow.pl/en/prices-of-tickets</a:t>
            </a:r>
            <a:endParaRPr lang="pl-PL" dirty="0">
              <a:latin typeface="Trajan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66879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8" y="1523"/>
            <a:ext cx="9139003" cy="5108703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FFFFD44-6573-BAFB-6C55-0CBF3796ACFD}"/>
              </a:ext>
            </a:extLst>
          </p:cNvPr>
          <p:cNvSpPr txBox="1"/>
          <p:nvPr/>
        </p:nvSpPr>
        <p:spPr>
          <a:xfrm>
            <a:off x="1547664" y="1691779"/>
            <a:ext cx="414671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rgbClr val="0000FF"/>
                </a:solidFill>
                <a:latin typeface="Traj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HEALTHCARE IN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  <a:latin typeface="Traj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KRAKOW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  <a:latin typeface="Trajan"/>
              </a:rPr>
              <a:t>– GP</a:t>
            </a:r>
          </a:p>
          <a:p>
            <a:r>
              <a:rPr lang="pl-PL" dirty="0">
                <a:solidFill>
                  <a:schemeClr val="accent2">
                    <a:lumMod val="75000"/>
                  </a:schemeClr>
                </a:solidFill>
                <a:latin typeface="Trajan"/>
              </a:rPr>
              <a:t>THE NEAREST CLINIC IS IN RAKOWICKA 16:</a:t>
            </a:r>
          </a:p>
          <a:p>
            <a:r>
              <a:rPr lang="pl-PL" dirty="0" err="1">
                <a:hlinkClick r:id="rId4"/>
              </a:rPr>
              <a:t>Scanmed</a:t>
            </a:r>
            <a:r>
              <a:rPr lang="pl-PL" dirty="0">
                <a:hlinkClick r:id="rId4"/>
              </a:rPr>
              <a:t> S.A.</a:t>
            </a:r>
            <a:endParaRPr lang="pl-PL" dirty="0">
              <a:solidFill>
                <a:schemeClr val="accent2">
                  <a:lumMod val="75000"/>
                </a:schemeClr>
              </a:solidFill>
              <a:latin typeface="Trajan"/>
            </a:endParaRPr>
          </a:p>
          <a:p>
            <a:endParaRPr lang="pl-PL" dirty="0">
              <a:solidFill>
                <a:schemeClr val="accent2">
                  <a:lumMod val="75000"/>
                </a:schemeClr>
              </a:solidFill>
              <a:latin typeface="Trajan"/>
            </a:endParaRPr>
          </a:p>
          <a:p>
            <a:r>
              <a:rPr lang="pl-PL" dirty="0">
                <a:solidFill>
                  <a:schemeClr val="accent2">
                    <a:lumMod val="75000"/>
                  </a:schemeClr>
                </a:solidFill>
                <a:latin typeface="Trajan"/>
                <a:hlinkClick r:id="rId5"/>
              </a:rPr>
              <a:t>HEALTHCARE IN KRAKÓW AND REGION </a:t>
            </a:r>
            <a:endParaRPr lang="pl-PL" dirty="0">
              <a:solidFill>
                <a:schemeClr val="accent2">
                  <a:lumMod val="75000"/>
                </a:schemeClr>
              </a:solidFill>
              <a:latin typeface="Trajan"/>
            </a:endParaRPr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F303105-83C9-E145-3F29-BFBDAF051626}"/>
              </a:ext>
            </a:extLst>
          </p:cNvPr>
          <p:cNvSpPr txBox="1"/>
          <p:nvPr/>
        </p:nvSpPr>
        <p:spPr>
          <a:xfrm>
            <a:off x="2706218" y="260730"/>
            <a:ext cx="15637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>
                <a:solidFill>
                  <a:schemeClr val="accent2">
                    <a:lumMod val="75000"/>
                  </a:schemeClr>
                </a:solidFill>
                <a:latin typeface="Trajan"/>
              </a:rPr>
              <a:t>HEALTHCARE</a:t>
            </a:r>
          </a:p>
        </p:txBody>
      </p:sp>
    </p:spTree>
    <p:extLst>
      <p:ext uri="{BB962C8B-B14F-4D97-AF65-F5344CB8AC3E}">
        <p14:creationId xmlns:p14="http://schemas.microsoft.com/office/powerpoint/2010/main" val="2220414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8" y="1523"/>
            <a:ext cx="9139003" cy="5108703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2727FEC3-1FD5-3E83-8927-0224C45D432D}"/>
              </a:ext>
            </a:extLst>
          </p:cNvPr>
          <p:cNvSpPr txBox="1"/>
          <p:nvPr/>
        </p:nvSpPr>
        <p:spPr>
          <a:xfrm>
            <a:off x="1403648" y="970824"/>
            <a:ext cx="5760639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>
                <a:solidFill>
                  <a:schemeClr val="accent2">
                    <a:lumMod val="75000"/>
                  </a:schemeClr>
                </a:solidFill>
                <a:latin typeface="Trajan"/>
              </a:rPr>
              <a:t>OFFICE HOURS FOR EXCHANGE STUDENTS</a:t>
            </a:r>
          </a:p>
          <a:p>
            <a:pPr algn="ctr"/>
            <a:r>
              <a:rPr lang="pl-PL" sz="1200" b="1" dirty="0">
                <a:latin typeface="Trajan"/>
              </a:rPr>
              <a:t>MONDAY &amp; TUESDAY &amp; THURDSDAY FROM 11:00 TILL 13:00 </a:t>
            </a:r>
          </a:p>
          <a:p>
            <a:pPr algn="ctr"/>
            <a:r>
              <a:rPr lang="pl-PL" sz="1200" b="1" dirty="0">
                <a:latin typeface="Trajan"/>
              </a:rPr>
              <a:t>ROOM 1.3 STRÓŻÓWKA BLD.</a:t>
            </a:r>
          </a:p>
          <a:p>
            <a:pPr algn="ctr"/>
            <a:r>
              <a:rPr lang="pl-PL" sz="1200" dirty="0">
                <a:latin typeface="Trajan"/>
                <a:hlinkClick r:id="rId4"/>
              </a:rPr>
              <a:t>Biuro Programów Zagranicznych UEK</a:t>
            </a:r>
            <a:endParaRPr lang="pl-PL" sz="1200" dirty="0">
              <a:latin typeface="Trajan"/>
            </a:endParaRPr>
          </a:p>
          <a:p>
            <a:pPr algn="ctr"/>
            <a:endParaRPr lang="pl-PL" sz="1200" b="1" dirty="0">
              <a:latin typeface="Trajan"/>
            </a:endParaRPr>
          </a:p>
          <a:p>
            <a:pPr algn="ctr"/>
            <a:endParaRPr lang="pl-PL" sz="1200" b="1" dirty="0">
              <a:latin typeface="Trajan"/>
            </a:endParaRPr>
          </a:p>
          <a:p>
            <a:pPr algn="ctr"/>
            <a:r>
              <a:rPr lang="pl-PL" sz="1200" b="1" dirty="0">
                <a:latin typeface="Trajan"/>
              </a:rPr>
              <a:t>Joanna Jackowska </a:t>
            </a:r>
            <a:r>
              <a:rPr lang="pl-PL" sz="1200" b="1" dirty="0">
                <a:latin typeface="Trajan"/>
                <a:hlinkClick r:id="rId5"/>
              </a:rPr>
              <a:t>jackowsj@uek.krakow.pl</a:t>
            </a:r>
            <a:endParaRPr lang="pl-PL" sz="1200" b="1" dirty="0">
              <a:latin typeface="Trajan"/>
            </a:endParaRPr>
          </a:p>
          <a:p>
            <a:r>
              <a:rPr lang="pl-PL" sz="1200" b="1" dirty="0" err="1">
                <a:latin typeface="Trajan"/>
              </a:rPr>
              <a:t>Countries</a:t>
            </a:r>
            <a:r>
              <a:rPr lang="pl-PL" sz="1200" b="1" dirty="0">
                <a:latin typeface="Trajan"/>
              </a:rPr>
              <a:t>: Albania, </a:t>
            </a:r>
            <a:r>
              <a:rPr lang="pl-PL" sz="1200" b="1" dirty="0" err="1">
                <a:latin typeface="Trajan"/>
              </a:rPr>
              <a:t>Bulgaria</a:t>
            </a:r>
            <a:r>
              <a:rPr lang="pl-PL" sz="1200" b="1" dirty="0">
                <a:latin typeface="Trajan"/>
              </a:rPr>
              <a:t>, </a:t>
            </a:r>
            <a:r>
              <a:rPr lang="pl-PL" sz="1200" b="1" dirty="0" err="1">
                <a:latin typeface="Trajan"/>
              </a:rPr>
              <a:t>Croatia</a:t>
            </a:r>
            <a:r>
              <a:rPr lang="pl-PL" sz="1200" b="1" dirty="0">
                <a:latin typeface="Trajan"/>
              </a:rPr>
              <a:t>, </a:t>
            </a:r>
            <a:r>
              <a:rPr lang="pl-PL" sz="1200" b="1" dirty="0" err="1">
                <a:latin typeface="Trajan"/>
              </a:rPr>
              <a:t>Bosnia</a:t>
            </a:r>
            <a:r>
              <a:rPr lang="pl-PL" sz="1200" b="1" dirty="0">
                <a:latin typeface="Trajan"/>
              </a:rPr>
              <a:t> and </a:t>
            </a:r>
            <a:r>
              <a:rPr lang="pl-PL" sz="1200" b="1" dirty="0" err="1">
                <a:latin typeface="Trajan"/>
              </a:rPr>
              <a:t>Herzegovina</a:t>
            </a:r>
            <a:r>
              <a:rPr lang="pl-PL" sz="1200" b="1" dirty="0">
                <a:latin typeface="Trajan"/>
              </a:rPr>
              <a:t>, Montenegro, Czech Republic, Greece, </a:t>
            </a:r>
            <a:r>
              <a:rPr lang="pl-PL" sz="1200" b="1" dirty="0" err="1">
                <a:latin typeface="Trajan"/>
              </a:rPr>
              <a:t>Hungary</a:t>
            </a:r>
            <a:r>
              <a:rPr lang="pl-PL" sz="1200" b="1" dirty="0">
                <a:latin typeface="Trajan"/>
              </a:rPr>
              <a:t>, Portugal, Romania, </a:t>
            </a:r>
            <a:r>
              <a:rPr lang="pl-PL" sz="1200" b="1" dirty="0" err="1">
                <a:latin typeface="Trajan"/>
              </a:rPr>
              <a:t>Slovakia</a:t>
            </a:r>
            <a:r>
              <a:rPr lang="pl-PL" sz="1200" b="1" dirty="0">
                <a:latin typeface="Trajan"/>
              </a:rPr>
              <a:t>, </a:t>
            </a:r>
            <a:r>
              <a:rPr lang="pl-PL" sz="1200" b="1" dirty="0" err="1">
                <a:latin typeface="Trajan"/>
              </a:rPr>
              <a:t>Slovenia</a:t>
            </a:r>
            <a:r>
              <a:rPr lang="pl-PL" sz="1200" b="1" dirty="0">
                <a:latin typeface="Trajan"/>
              </a:rPr>
              <a:t>, Spain, Turkey, CEEPUS </a:t>
            </a:r>
            <a:r>
              <a:rPr lang="pl-PL" sz="1200" b="1" dirty="0" err="1">
                <a:latin typeface="Trajan"/>
              </a:rPr>
              <a:t>programme</a:t>
            </a:r>
            <a:r>
              <a:rPr lang="pl-PL" sz="1200" b="1" dirty="0">
                <a:latin typeface="Trajan"/>
              </a:rPr>
              <a:t> </a:t>
            </a:r>
            <a:r>
              <a:rPr lang="pl-PL" sz="1200" b="1" dirty="0" err="1">
                <a:latin typeface="Trajan"/>
              </a:rPr>
              <a:t>countries</a:t>
            </a:r>
            <a:r>
              <a:rPr lang="pl-PL" sz="1200" b="1" dirty="0">
                <a:latin typeface="Trajan"/>
              </a:rPr>
              <a:t>, Erasmus+171 </a:t>
            </a:r>
            <a:r>
              <a:rPr lang="pl-PL" sz="1200" b="1" dirty="0" err="1">
                <a:latin typeface="Trajan"/>
              </a:rPr>
              <a:t>partners</a:t>
            </a:r>
            <a:endParaRPr lang="pl-PL" sz="1200" b="1" dirty="0">
              <a:latin typeface="Trajan"/>
            </a:endParaRPr>
          </a:p>
          <a:p>
            <a:endParaRPr lang="pl-PL" sz="1200" b="1" dirty="0">
              <a:latin typeface="Trajan"/>
            </a:endParaRPr>
          </a:p>
          <a:p>
            <a:pPr algn="ctr"/>
            <a:r>
              <a:rPr lang="pl-PL" sz="1200" b="1" dirty="0">
                <a:latin typeface="Trajan"/>
              </a:rPr>
              <a:t>Magdalena Krasowska </a:t>
            </a:r>
            <a:r>
              <a:rPr lang="pl-PL" sz="1200" b="1" dirty="0">
                <a:latin typeface="Trajan"/>
                <a:hlinkClick r:id="rId6"/>
              </a:rPr>
              <a:t>krasowsm@uek.krakow.pl</a:t>
            </a:r>
            <a:endParaRPr lang="pl-PL" sz="1200" b="1" dirty="0">
              <a:latin typeface="Trajan"/>
            </a:endParaRPr>
          </a:p>
          <a:p>
            <a:r>
              <a:rPr lang="pl-PL" sz="1200" b="1" dirty="0" err="1">
                <a:latin typeface="Trajan"/>
              </a:rPr>
              <a:t>Countries</a:t>
            </a:r>
            <a:r>
              <a:rPr lang="pl-PL" sz="1200" b="1" dirty="0">
                <a:latin typeface="Trajan"/>
              </a:rPr>
              <a:t>: Germany, Austria, France, </a:t>
            </a:r>
            <a:r>
              <a:rPr lang="pl-PL" sz="1200" b="1" dirty="0" err="1">
                <a:latin typeface="Trajan"/>
              </a:rPr>
              <a:t>Italy</a:t>
            </a:r>
            <a:r>
              <a:rPr lang="pl-PL" sz="1200" b="1" dirty="0">
                <a:latin typeface="Trajan"/>
              </a:rPr>
              <a:t>, </a:t>
            </a:r>
            <a:r>
              <a:rPr lang="pl-PL" sz="1200" b="1" dirty="0" err="1">
                <a:latin typeface="Trajan"/>
              </a:rPr>
              <a:t>Switzerland</a:t>
            </a:r>
            <a:r>
              <a:rPr lang="pl-PL" sz="1200" b="1" dirty="0">
                <a:latin typeface="Trajan"/>
              </a:rPr>
              <a:t>, </a:t>
            </a:r>
            <a:r>
              <a:rPr lang="pl-PL" sz="1200" b="1" dirty="0" err="1">
                <a:latin typeface="Trajan"/>
              </a:rPr>
              <a:t>Denmark</a:t>
            </a:r>
            <a:r>
              <a:rPr lang="pl-PL" sz="1200" b="1" dirty="0">
                <a:latin typeface="Trajan"/>
              </a:rPr>
              <a:t>, </a:t>
            </a:r>
            <a:r>
              <a:rPr lang="pl-PL" sz="1200" b="1" dirty="0" err="1">
                <a:latin typeface="Trajan"/>
              </a:rPr>
              <a:t>Finland</a:t>
            </a:r>
            <a:r>
              <a:rPr lang="pl-PL" sz="1200" b="1" dirty="0">
                <a:latin typeface="Trajan"/>
              </a:rPr>
              <a:t>, </a:t>
            </a:r>
            <a:r>
              <a:rPr lang="pl-PL" sz="1200" b="1" dirty="0" err="1">
                <a:latin typeface="Trajan"/>
              </a:rPr>
              <a:t>Norway</a:t>
            </a:r>
            <a:r>
              <a:rPr lang="pl-PL" sz="1200" b="1" dirty="0">
                <a:latin typeface="Trajan"/>
              </a:rPr>
              <a:t>, </a:t>
            </a:r>
            <a:r>
              <a:rPr lang="pl-PL" sz="1200" b="1" dirty="0" err="1">
                <a:latin typeface="Trajan"/>
              </a:rPr>
              <a:t>Sweden</a:t>
            </a:r>
            <a:r>
              <a:rPr lang="pl-PL" sz="1200" b="1" dirty="0">
                <a:latin typeface="Trajan"/>
              </a:rPr>
              <a:t>, UK, </a:t>
            </a:r>
            <a:r>
              <a:rPr lang="pl-PL" sz="1200" b="1" dirty="0" err="1">
                <a:latin typeface="Trajan"/>
              </a:rPr>
              <a:t>Ireland</a:t>
            </a:r>
            <a:r>
              <a:rPr lang="pl-PL" sz="1200" b="1" dirty="0">
                <a:latin typeface="Trajan"/>
              </a:rPr>
              <a:t>, </a:t>
            </a:r>
            <a:r>
              <a:rPr lang="pl-PL" sz="1200" b="1" dirty="0" err="1">
                <a:latin typeface="Trajan"/>
              </a:rPr>
              <a:t>Iceland</a:t>
            </a:r>
            <a:r>
              <a:rPr lang="pl-PL" sz="1200" b="1" dirty="0">
                <a:latin typeface="Trajan"/>
              </a:rPr>
              <a:t>, Canada, USA, </a:t>
            </a:r>
            <a:r>
              <a:rPr lang="pl-PL" sz="1200" b="1" dirty="0" err="1">
                <a:latin typeface="Trajan"/>
              </a:rPr>
              <a:t>Vietnam</a:t>
            </a:r>
            <a:r>
              <a:rPr lang="pl-PL" sz="1200" b="1" dirty="0">
                <a:latin typeface="Trajan"/>
              </a:rPr>
              <a:t>, Korea, China, Japan, Erasmus+171 </a:t>
            </a:r>
            <a:r>
              <a:rPr lang="pl-PL" sz="1200" b="1" dirty="0" err="1">
                <a:latin typeface="Trajan"/>
              </a:rPr>
              <a:t>partners</a:t>
            </a:r>
            <a:endParaRPr lang="pl-PL" sz="1200" b="1" dirty="0">
              <a:latin typeface="Trajan"/>
            </a:endParaRPr>
          </a:p>
          <a:p>
            <a:endParaRPr lang="pl-PL" sz="1400" b="1" dirty="0">
              <a:latin typeface="Trajan"/>
            </a:endParaRPr>
          </a:p>
          <a:p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EB95152-7DD8-D389-6708-0CD46C9116C5}"/>
              </a:ext>
            </a:extLst>
          </p:cNvPr>
          <p:cNvSpPr txBox="1"/>
          <p:nvPr/>
        </p:nvSpPr>
        <p:spPr>
          <a:xfrm>
            <a:off x="1907704" y="271358"/>
            <a:ext cx="444121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altLang="en-US" sz="2000" b="1" dirty="0">
                <a:solidFill>
                  <a:schemeClr val="accent2">
                    <a:lumMod val="75000"/>
                  </a:schemeClr>
                </a:solidFill>
                <a:latin typeface="Trajan"/>
                <a:cs typeface="Calibri" panose="020F0502020204030204" charset="0"/>
              </a:rPr>
              <a:t>INTERNATIONAL PROGRAMMES OFFICE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78578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8" y="1523"/>
            <a:ext cx="9139003" cy="510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33733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798</Words>
  <Application>Microsoft Office PowerPoint</Application>
  <PresentationFormat>Niestandardowy</PresentationFormat>
  <Paragraphs>125</Paragraphs>
  <Slides>17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5" baseType="lpstr">
      <vt:lpstr>Aptos</vt:lpstr>
      <vt:lpstr>Arial</vt:lpstr>
      <vt:lpstr>Calibri</vt:lpstr>
      <vt:lpstr>Lato</vt:lpstr>
      <vt:lpstr>Poppins</vt:lpstr>
      <vt:lpstr>Trajan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Andriana Nyzova</dc:creator>
  <cp:lastModifiedBy>Magdalena Krasowska</cp:lastModifiedBy>
  <cp:revision>32</cp:revision>
  <dcterms:created xsi:type="dcterms:W3CDTF">2017-07-05T11:55:48Z</dcterms:created>
  <dcterms:modified xsi:type="dcterms:W3CDTF">2024-09-26T10:21:44Z</dcterms:modified>
</cp:coreProperties>
</file>